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media/image9.png" ContentType="image/png"/>
  <Override PartName="/ppt/media/image1.png" ContentType="image/png"/>
  <Override PartName="/ppt/media/image2.png" ContentType="image/png"/>
  <Override PartName="/ppt/media/image17.jpeg" ContentType="image/jpeg"/>
  <Override PartName="/ppt/media/image3.png" ContentType="image/png"/>
  <Override PartName="/ppt/media/image45.jpeg" ContentType="image/jpe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54.png" ContentType="image/png"/>
  <Override PartName="/ppt/media/image21.jpeg" ContentType="image/jpe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5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8288000" cy="10287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jpe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55.png"/><Relationship Id="rId1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jpe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"/>
          <p:cNvPicPr/>
          <p:nvPr/>
        </p:nvPicPr>
        <p:blipFill>
          <a:blip r:embed="rId1"/>
          <a:stretch/>
        </p:blipFill>
        <p:spPr>
          <a:xfrm>
            <a:off x="-1724400" y="355320"/>
            <a:ext cx="15192720" cy="7596000"/>
          </a:xfrm>
          <a:prstGeom prst="rect">
            <a:avLst/>
          </a:prstGeom>
          <a:ln>
            <a:noFill/>
          </a:ln>
        </p:spPr>
      </p:pic>
      <p:pic>
        <p:nvPicPr>
          <p:cNvPr id="39" name="Picture 3" descr=""/>
          <p:cNvPicPr/>
          <p:nvPr/>
        </p:nvPicPr>
        <p:blipFill>
          <a:blip r:embed="rId2"/>
          <a:srcRect l="5704" t="0" r="0" b="26588"/>
          <a:stretch/>
        </p:blipFill>
        <p:spPr>
          <a:xfrm>
            <a:off x="12453840" y="3495960"/>
            <a:ext cx="1471320" cy="1145160"/>
          </a:xfrm>
          <a:prstGeom prst="rect">
            <a:avLst/>
          </a:prstGeom>
          <a:ln>
            <a:noFill/>
          </a:ln>
        </p:spPr>
      </p:pic>
      <p:pic>
        <p:nvPicPr>
          <p:cNvPr id="40" name="Picture 4" descr=""/>
          <p:cNvPicPr/>
          <p:nvPr/>
        </p:nvPicPr>
        <p:blipFill>
          <a:blip r:embed="rId3"/>
          <a:stretch/>
        </p:blipFill>
        <p:spPr>
          <a:xfrm>
            <a:off x="14172120" y="6202440"/>
            <a:ext cx="1849680" cy="1232280"/>
          </a:xfrm>
          <a:prstGeom prst="rect">
            <a:avLst/>
          </a:prstGeom>
          <a:ln>
            <a:noFill/>
          </a:ln>
        </p:spPr>
      </p:pic>
      <p:pic>
        <p:nvPicPr>
          <p:cNvPr id="41" name="Picture 5" descr=""/>
          <p:cNvPicPr/>
          <p:nvPr/>
        </p:nvPicPr>
        <p:blipFill>
          <a:blip r:embed="rId4"/>
          <a:stretch/>
        </p:blipFill>
        <p:spPr>
          <a:xfrm>
            <a:off x="15652080" y="4874760"/>
            <a:ext cx="858240" cy="1032480"/>
          </a:xfrm>
          <a:prstGeom prst="rect">
            <a:avLst/>
          </a:prstGeom>
          <a:ln>
            <a:noFill/>
          </a:ln>
        </p:spPr>
      </p:pic>
      <p:pic>
        <p:nvPicPr>
          <p:cNvPr id="42" name="Picture 6" descr=""/>
          <p:cNvPicPr/>
          <p:nvPr/>
        </p:nvPicPr>
        <p:blipFill>
          <a:blip r:embed="rId5"/>
          <a:srcRect l="1530" t="0" r="1530" b="0"/>
          <a:stretch/>
        </p:blipFill>
        <p:spPr>
          <a:xfrm>
            <a:off x="13678200" y="3410640"/>
            <a:ext cx="1405800" cy="1450080"/>
          </a:xfrm>
          <a:prstGeom prst="rect">
            <a:avLst/>
          </a:prstGeom>
          <a:ln>
            <a:noFill/>
          </a:ln>
        </p:spPr>
      </p:pic>
      <p:pic>
        <p:nvPicPr>
          <p:cNvPr id="43" name="Picture 7" descr=""/>
          <p:cNvPicPr/>
          <p:nvPr/>
        </p:nvPicPr>
        <p:blipFill>
          <a:blip r:embed="rId6"/>
          <a:stretch/>
        </p:blipFill>
        <p:spPr>
          <a:xfrm>
            <a:off x="11351160" y="4702320"/>
            <a:ext cx="1289160" cy="1289160"/>
          </a:xfrm>
          <a:prstGeom prst="rect">
            <a:avLst/>
          </a:prstGeom>
          <a:ln>
            <a:noFill/>
          </a:ln>
        </p:spPr>
      </p:pic>
      <p:pic>
        <p:nvPicPr>
          <p:cNvPr id="44" name="Picture 8" descr=""/>
          <p:cNvPicPr/>
          <p:nvPr/>
        </p:nvPicPr>
        <p:blipFill>
          <a:blip r:embed="rId7"/>
          <a:srcRect l="23964" t="22429" r="28501" b="23452"/>
          <a:stretch/>
        </p:blipFill>
        <p:spPr>
          <a:xfrm>
            <a:off x="11082600" y="3610800"/>
            <a:ext cx="1370520" cy="1030320"/>
          </a:xfrm>
          <a:prstGeom prst="rect">
            <a:avLst/>
          </a:prstGeom>
          <a:ln>
            <a:noFill/>
          </a:ln>
        </p:spPr>
      </p:pic>
      <p:pic>
        <p:nvPicPr>
          <p:cNvPr id="45" name="Picture 9" descr=""/>
          <p:cNvPicPr/>
          <p:nvPr/>
        </p:nvPicPr>
        <p:blipFill>
          <a:blip r:embed="rId8"/>
          <a:srcRect l="10855" t="0" r="0" b="17838"/>
          <a:stretch/>
        </p:blipFill>
        <p:spPr>
          <a:xfrm>
            <a:off x="14172120" y="4874760"/>
            <a:ext cx="1392480" cy="1230120"/>
          </a:xfrm>
          <a:prstGeom prst="rect">
            <a:avLst/>
          </a:prstGeom>
          <a:ln>
            <a:noFill/>
          </a:ln>
        </p:spPr>
      </p:pic>
      <p:pic>
        <p:nvPicPr>
          <p:cNvPr id="46" name="Picture 10" descr=""/>
          <p:cNvPicPr/>
          <p:nvPr/>
        </p:nvPicPr>
        <p:blipFill>
          <a:blip r:embed="rId9"/>
          <a:srcRect l="25918" t="8101" r="18059" b="34638"/>
          <a:stretch/>
        </p:blipFill>
        <p:spPr>
          <a:xfrm>
            <a:off x="12879720" y="4861440"/>
            <a:ext cx="1218240" cy="1243080"/>
          </a:xfrm>
          <a:prstGeom prst="rect">
            <a:avLst/>
          </a:prstGeom>
          <a:ln>
            <a:noFill/>
          </a:ln>
        </p:spPr>
      </p:pic>
      <p:pic>
        <p:nvPicPr>
          <p:cNvPr id="47" name="Picture 11" descr=""/>
          <p:cNvPicPr/>
          <p:nvPr/>
        </p:nvPicPr>
        <p:blipFill>
          <a:blip r:embed="rId10"/>
          <a:srcRect l="11564" t="34139" r="11853" b="31290"/>
          <a:stretch/>
        </p:blipFill>
        <p:spPr>
          <a:xfrm>
            <a:off x="12641040" y="6525360"/>
            <a:ext cx="1755000" cy="791640"/>
          </a:xfrm>
          <a:prstGeom prst="rect">
            <a:avLst/>
          </a:prstGeom>
          <a:ln>
            <a:noFill/>
          </a:ln>
        </p:spPr>
      </p:pic>
      <p:pic>
        <p:nvPicPr>
          <p:cNvPr id="48" name="Picture 12" descr=""/>
          <p:cNvPicPr/>
          <p:nvPr/>
        </p:nvPicPr>
        <p:blipFill>
          <a:blip r:embed="rId11"/>
          <a:stretch/>
        </p:blipFill>
        <p:spPr>
          <a:xfrm>
            <a:off x="13518720" y="7363800"/>
            <a:ext cx="3156840" cy="1176120"/>
          </a:xfrm>
          <a:prstGeom prst="rect">
            <a:avLst/>
          </a:prstGeom>
          <a:ln>
            <a:noFill/>
          </a:ln>
        </p:spPr>
      </p:pic>
      <p:pic>
        <p:nvPicPr>
          <p:cNvPr id="49" name="Picture 13" descr=""/>
          <p:cNvPicPr/>
          <p:nvPr/>
        </p:nvPicPr>
        <p:blipFill>
          <a:blip r:embed="rId12"/>
          <a:stretch/>
        </p:blipFill>
        <p:spPr>
          <a:xfrm>
            <a:off x="11475360" y="6202440"/>
            <a:ext cx="1040760" cy="1437480"/>
          </a:xfrm>
          <a:prstGeom prst="rect">
            <a:avLst/>
          </a:prstGeom>
          <a:ln>
            <a:noFill/>
          </a:ln>
        </p:spPr>
      </p:pic>
      <p:pic>
        <p:nvPicPr>
          <p:cNvPr id="50" name="Picture 14" descr=""/>
          <p:cNvPicPr/>
          <p:nvPr/>
        </p:nvPicPr>
        <p:blipFill>
          <a:blip r:embed="rId13"/>
          <a:stretch/>
        </p:blipFill>
        <p:spPr>
          <a:xfrm>
            <a:off x="15084720" y="3575520"/>
            <a:ext cx="1647000" cy="986040"/>
          </a:xfrm>
          <a:prstGeom prst="rect">
            <a:avLst/>
          </a:prstGeom>
          <a:ln>
            <a:noFill/>
          </a:ln>
        </p:spPr>
      </p:pic>
      <p:pic>
        <p:nvPicPr>
          <p:cNvPr id="51" name="Picture 15" descr=""/>
          <p:cNvPicPr/>
          <p:nvPr/>
        </p:nvPicPr>
        <p:blipFill>
          <a:blip r:embed="rId14"/>
          <a:stretch/>
        </p:blipFill>
        <p:spPr>
          <a:xfrm>
            <a:off x="11137680" y="7731000"/>
            <a:ext cx="2539800" cy="1440000"/>
          </a:xfrm>
          <a:prstGeom prst="rect">
            <a:avLst/>
          </a:prstGeom>
          <a:ln>
            <a:noFill/>
          </a:ln>
        </p:spPr>
      </p:pic>
      <p:sp>
        <p:nvSpPr>
          <p:cNvPr id="52" name="CustomShape 1"/>
          <p:cNvSpPr/>
          <p:nvPr/>
        </p:nvSpPr>
        <p:spPr>
          <a:xfrm>
            <a:off x="10876680" y="2540880"/>
            <a:ext cx="3811320" cy="90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7140"/>
              </a:lnSpc>
            </a:pPr>
            <a:r>
              <a:rPr b="0" lang="en-IN" sz="5100" spc="-1" strike="noStrike">
                <a:solidFill>
                  <a:srgbClr val="000000"/>
                </a:solidFill>
                <a:latin typeface="Code Pro"/>
                <a:ea typeface="DejaVu Sans"/>
              </a:rPr>
              <a:t>Community</a:t>
            </a:r>
            <a:endParaRPr b="0" lang="en-IN" sz="5100" spc="-1" strike="noStrike">
              <a:latin typeface="Arial"/>
            </a:endParaRPr>
          </a:p>
        </p:txBody>
      </p:sp>
      <p:pic>
        <p:nvPicPr>
          <p:cNvPr id="53" name="Picture 17" descr=""/>
          <p:cNvPicPr/>
          <p:nvPr/>
        </p:nvPicPr>
        <p:blipFill>
          <a:blip r:embed="rId15"/>
          <a:stretch/>
        </p:blipFill>
        <p:spPr>
          <a:xfrm>
            <a:off x="15257160" y="5730480"/>
            <a:ext cx="3030120" cy="1704240"/>
          </a:xfrm>
          <a:prstGeom prst="rect">
            <a:avLst/>
          </a:prstGeom>
          <a:ln>
            <a:noFill/>
          </a:ln>
        </p:spPr>
      </p:pic>
      <p:pic>
        <p:nvPicPr>
          <p:cNvPr id="54" name="Picture 18" descr=""/>
          <p:cNvPicPr/>
          <p:nvPr/>
        </p:nvPicPr>
        <p:blipFill>
          <a:blip r:embed="rId16"/>
          <a:stretch/>
        </p:blipFill>
        <p:spPr>
          <a:xfrm>
            <a:off x="13925880" y="8540640"/>
            <a:ext cx="2221560" cy="374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roup 1"/>
          <p:cNvGrpSpPr/>
          <p:nvPr/>
        </p:nvGrpSpPr>
        <p:grpSpPr>
          <a:xfrm>
            <a:off x="-347400" y="8757360"/>
            <a:ext cx="17453160" cy="1528920"/>
            <a:chOff x="-347400" y="8757360"/>
            <a:chExt cx="17453160" cy="1528920"/>
          </a:xfrm>
        </p:grpSpPr>
        <p:pic>
          <p:nvPicPr>
            <p:cNvPr id="153" name="Picture 3" descr=""/>
            <p:cNvPicPr/>
            <p:nvPr/>
          </p:nvPicPr>
          <p:blipFill>
            <a:blip r:embed="rId1"/>
            <a:stretch/>
          </p:blipFill>
          <p:spPr>
            <a:xfrm>
              <a:off x="-347400" y="8757360"/>
              <a:ext cx="3058200" cy="1528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54" name="CustomShape 2"/>
            <p:cNvSpPr/>
            <p:nvPr/>
          </p:nvSpPr>
          <p:spPr>
            <a:xfrm>
              <a:off x="2247480" y="8935560"/>
              <a:ext cx="1665000" cy="395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3121"/>
                </a:lnSpc>
              </a:pPr>
              <a:r>
                <a:rPr b="0" lang="en-IN" sz="2230" spc="-1" strike="noStrike">
                  <a:solidFill>
                    <a:srgbClr val="000000"/>
                  </a:solidFill>
                  <a:latin typeface="Code Pro"/>
                  <a:ea typeface="DejaVu Sans"/>
                </a:rPr>
                <a:t>Community</a:t>
              </a:r>
              <a:endParaRPr b="0" lang="en-IN" sz="2230" spc="-1" strike="noStrike">
                <a:latin typeface="Arial"/>
              </a:endParaRPr>
            </a:p>
          </p:txBody>
        </p:sp>
        <p:pic>
          <p:nvPicPr>
            <p:cNvPr id="155" name="Picture 5" descr=""/>
            <p:cNvPicPr/>
            <p:nvPr/>
          </p:nvPicPr>
          <p:blipFill>
            <a:blip r:embed="rId2"/>
            <a:stretch/>
          </p:blipFill>
          <p:spPr>
            <a:xfrm>
              <a:off x="3242880" y="9481680"/>
              <a:ext cx="13862880" cy="7120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56" name="CustomShape 3"/>
          <p:cNvSpPr/>
          <p:nvPr/>
        </p:nvSpPr>
        <p:spPr>
          <a:xfrm>
            <a:off x="0" y="0"/>
            <a:ext cx="18287280" cy="799560"/>
          </a:xfrm>
          <a:prstGeom prst="rect">
            <a:avLst/>
          </a:prstGeom>
          <a:solidFill>
            <a:srgbClr val="0070c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4"/>
          <p:cNvSpPr/>
          <p:nvPr/>
        </p:nvSpPr>
        <p:spPr>
          <a:xfrm>
            <a:off x="1600200" y="1368000"/>
            <a:ext cx="14020200" cy="59083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Improvements we can suggest: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1. Segregate the stack to three App, DB and Web</a:t>
            </a:r>
            <a:br/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2. Use content caching to improve static content loading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3. Use query caching to improve DB performance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4. Add autoscaling to the instances to handle load during peak time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5. Security enhancements using Firewall and DDoS protection</a:t>
            </a:r>
            <a:endParaRPr b="0" lang="en-IN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IN" sz="36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roup 1"/>
          <p:cNvGrpSpPr/>
          <p:nvPr/>
        </p:nvGrpSpPr>
        <p:grpSpPr>
          <a:xfrm>
            <a:off x="-347400" y="8757360"/>
            <a:ext cx="17453160" cy="1528920"/>
            <a:chOff x="-347400" y="8757360"/>
            <a:chExt cx="17453160" cy="1528920"/>
          </a:xfrm>
        </p:grpSpPr>
        <p:pic>
          <p:nvPicPr>
            <p:cNvPr id="159" name="Picture 3" descr=""/>
            <p:cNvPicPr/>
            <p:nvPr/>
          </p:nvPicPr>
          <p:blipFill>
            <a:blip r:embed="rId1"/>
            <a:stretch/>
          </p:blipFill>
          <p:spPr>
            <a:xfrm>
              <a:off x="-347400" y="8757360"/>
              <a:ext cx="3058200" cy="1528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60" name="CustomShape 2"/>
            <p:cNvSpPr/>
            <p:nvPr/>
          </p:nvSpPr>
          <p:spPr>
            <a:xfrm>
              <a:off x="2247480" y="8935560"/>
              <a:ext cx="1665000" cy="395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3121"/>
                </a:lnSpc>
              </a:pPr>
              <a:r>
                <a:rPr b="0" lang="en-IN" sz="2230" spc="-1" strike="noStrike">
                  <a:solidFill>
                    <a:srgbClr val="000000"/>
                  </a:solidFill>
                  <a:latin typeface="Code Pro"/>
                  <a:ea typeface="DejaVu Sans"/>
                </a:rPr>
                <a:t>Community</a:t>
              </a:r>
              <a:endParaRPr b="0" lang="en-IN" sz="2230" spc="-1" strike="noStrike">
                <a:latin typeface="Arial"/>
              </a:endParaRPr>
            </a:p>
          </p:txBody>
        </p:sp>
        <p:pic>
          <p:nvPicPr>
            <p:cNvPr id="161" name="Picture 5" descr=""/>
            <p:cNvPicPr/>
            <p:nvPr/>
          </p:nvPicPr>
          <p:blipFill>
            <a:blip r:embed="rId2"/>
            <a:stretch/>
          </p:blipFill>
          <p:spPr>
            <a:xfrm>
              <a:off x="3242880" y="9481680"/>
              <a:ext cx="13862880" cy="7120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62" name="CustomShape 3"/>
          <p:cNvSpPr/>
          <p:nvPr/>
        </p:nvSpPr>
        <p:spPr>
          <a:xfrm>
            <a:off x="0" y="0"/>
            <a:ext cx="18287280" cy="799560"/>
          </a:xfrm>
          <a:prstGeom prst="rect">
            <a:avLst/>
          </a:prstGeom>
          <a:solidFill>
            <a:srgbClr val="0070c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4"/>
          <p:cNvSpPr/>
          <p:nvPr/>
        </p:nvSpPr>
        <p:spPr>
          <a:xfrm>
            <a:off x="1600200" y="1656000"/>
            <a:ext cx="14020200" cy="56203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New aws services to introduce: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1. Cloudfront as CDN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2. AWS ASG for EC2 nodes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3. Amazon Elasticache for query caching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4. AWS S3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5. AWS WAF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6. AWS Shield</a:t>
            </a:r>
            <a:endParaRPr b="0" lang="en-IN" sz="36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roup 1"/>
          <p:cNvGrpSpPr/>
          <p:nvPr/>
        </p:nvGrpSpPr>
        <p:grpSpPr>
          <a:xfrm>
            <a:off x="-347400" y="8757360"/>
            <a:ext cx="17453160" cy="1528920"/>
            <a:chOff x="-347400" y="8757360"/>
            <a:chExt cx="17453160" cy="1528920"/>
          </a:xfrm>
        </p:grpSpPr>
        <p:pic>
          <p:nvPicPr>
            <p:cNvPr id="165" name="Picture 3" descr=""/>
            <p:cNvPicPr/>
            <p:nvPr/>
          </p:nvPicPr>
          <p:blipFill>
            <a:blip r:embed="rId1"/>
            <a:stretch/>
          </p:blipFill>
          <p:spPr>
            <a:xfrm>
              <a:off x="-347400" y="8757360"/>
              <a:ext cx="3058200" cy="1528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66" name="CustomShape 2"/>
            <p:cNvSpPr/>
            <p:nvPr/>
          </p:nvSpPr>
          <p:spPr>
            <a:xfrm>
              <a:off x="2247480" y="8935560"/>
              <a:ext cx="1665000" cy="395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3121"/>
                </a:lnSpc>
              </a:pPr>
              <a:r>
                <a:rPr b="0" lang="en-IN" sz="2230" spc="-1" strike="noStrike">
                  <a:solidFill>
                    <a:srgbClr val="000000"/>
                  </a:solidFill>
                  <a:latin typeface="Code Pro"/>
                  <a:ea typeface="DejaVu Sans"/>
                </a:rPr>
                <a:t>Community</a:t>
              </a:r>
              <a:endParaRPr b="0" lang="en-IN" sz="2230" spc="-1" strike="noStrike">
                <a:latin typeface="Arial"/>
              </a:endParaRPr>
            </a:p>
          </p:txBody>
        </p:sp>
        <p:pic>
          <p:nvPicPr>
            <p:cNvPr id="167" name="Picture 5" descr=""/>
            <p:cNvPicPr/>
            <p:nvPr/>
          </p:nvPicPr>
          <p:blipFill>
            <a:blip r:embed="rId2"/>
            <a:stretch/>
          </p:blipFill>
          <p:spPr>
            <a:xfrm>
              <a:off x="3242880" y="9481680"/>
              <a:ext cx="13862880" cy="7120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68" name="CustomShape 3"/>
          <p:cNvSpPr/>
          <p:nvPr/>
        </p:nvSpPr>
        <p:spPr>
          <a:xfrm>
            <a:off x="0" y="0"/>
            <a:ext cx="18287280" cy="799560"/>
          </a:xfrm>
          <a:prstGeom prst="rect">
            <a:avLst/>
          </a:prstGeom>
          <a:solidFill>
            <a:srgbClr val="0070c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4"/>
          <p:cNvSpPr/>
          <p:nvPr/>
        </p:nvSpPr>
        <p:spPr>
          <a:xfrm>
            <a:off x="1099440" y="1152000"/>
            <a:ext cx="14020200" cy="8636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Proposed architecture</a:t>
            </a:r>
            <a:endParaRPr b="0" lang="en-IN" sz="3600" spc="-1" strike="noStrike">
              <a:latin typeface="Arial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3"/>
          <a:stretch/>
        </p:blipFill>
        <p:spPr>
          <a:xfrm>
            <a:off x="5033520" y="2232000"/>
            <a:ext cx="7926120" cy="7249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icture 2" descr=""/>
          <p:cNvPicPr/>
          <p:nvPr/>
        </p:nvPicPr>
        <p:blipFill>
          <a:blip r:embed="rId1"/>
          <a:srcRect l="3976" t="3974" r="30243" b="31262"/>
          <a:stretch/>
        </p:blipFill>
        <p:spPr>
          <a:xfrm rot="10800000">
            <a:off x="12110760" y="-203400"/>
            <a:ext cx="6572520" cy="5117040"/>
          </a:xfrm>
          <a:prstGeom prst="rect">
            <a:avLst/>
          </a:prstGeom>
          <a:ln>
            <a:noFill/>
          </a:ln>
        </p:spPr>
      </p:pic>
      <p:grpSp>
        <p:nvGrpSpPr>
          <p:cNvPr id="172" name="Group 1"/>
          <p:cNvGrpSpPr/>
          <p:nvPr/>
        </p:nvGrpSpPr>
        <p:grpSpPr>
          <a:xfrm>
            <a:off x="8741160" y="738360"/>
            <a:ext cx="5628240" cy="6015240"/>
            <a:chOff x="8741160" y="738360"/>
            <a:chExt cx="5628240" cy="6015240"/>
          </a:xfrm>
        </p:grpSpPr>
        <p:sp>
          <p:nvSpPr>
            <p:cNvPr id="173" name="CustomShape 2"/>
            <p:cNvSpPr/>
            <p:nvPr/>
          </p:nvSpPr>
          <p:spPr>
            <a:xfrm>
              <a:off x="8741160" y="738360"/>
              <a:ext cx="5628240" cy="6015240"/>
            </a:xfrm>
            <a:custGeom>
              <a:avLst/>
              <a:gdLst/>
              <a:ahLst/>
              <a:rect l="l" t="t" r="r" b="b"/>
              <a:pathLst>
                <a:path w="6739890" h="7203440">
                  <a:moveTo>
                    <a:pt x="3602990" y="1123950"/>
                  </a:moveTo>
                  <a:cubicBezTo>
                    <a:pt x="3155950" y="1784350"/>
                    <a:pt x="3209290" y="2346960"/>
                    <a:pt x="2705100" y="2646680"/>
                  </a:cubicBezTo>
                  <a:cubicBezTo>
                    <a:pt x="1689100" y="3252470"/>
                    <a:pt x="647700" y="2674620"/>
                    <a:pt x="327660" y="3713480"/>
                  </a:cubicBezTo>
                  <a:cubicBezTo>
                    <a:pt x="0" y="4777740"/>
                    <a:pt x="839470" y="5806440"/>
                    <a:pt x="2597150" y="6450330"/>
                  </a:cubicBezTo>
                  <a:cubicBezTo>
                    <a:pt x="4646930" y="7203440"/>
                    <a:pt x="6739890" y="5153660"/>
                    <a:pt x="6248400" y="3628390"/>
                  </a:cubicBezTo>
                  <a:cubicBezTo>
                    <a:pt x="5842000" y="2364740"/>
                    <a:pt x="6545580" y="1811020"/>
                    <a:pt x="6122670" y="1123950"/>
                  </a:cubicBezTo>
                  <a:cubicBezTo>
                    <a:pt x="5429250" y="0"/>
                    <a:pt x="4081780" y="415290"/>
                    <a:pt x="3602990" y="1123950"/>
                  </a:cubicBezTo>
                  <a:close/>
                </a:path>
              </a:pathLst>
            </a:custGeom>
            <a:blipFill rotWithShape="0">
              <a:blip r:embed="rId2"/>
              <a:stretch>
                <a:fillRect l="-669905" t="0" r="-598006" b="0"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74" name="Picture 5" descr=""/>
          <p:cNvPicPr/>
          <p:nvPr/>
        </p:nvPicPr>
        <p:blipFill>
          <a:blip r:embed="rId3"/>
          <a:stretch/>
        </p:blipFill>
        <p:spPr>
          <a:xfrm>
            <a:off x="14019840" y="6365160"/>
            <a:ext cx="4468680" cy="5120280"/>
          </a:xfrm>
          <a:prstGeom prst="rect">
            <a:avLst/>
          </a:prstGeom>
          <a:ln>
            <a:noFill/>
          </a:ln>
        </p:spPr>
      </p:pic>
      <p:pic>
        <p:nvPicPr>
          <p:cNvPr id="175" name="Picture 6" descr=""/>
          <p:cNvPicPr/>
          <p:nvPr/>
        </p:nvPicPr>
        <p:blipFill>
          <a:blip r:embed="rId4"/>
          <a:stretch/>
        </p:blipFill>
        <p:spPr>
          <a:xfrm>
            <a:off x="1433160" y="365040"/>
            <a:ext cx="3731400" cy="1865160"/>
          </a:xfrm>
          <a:prstGeom prst="rect">
            <a:avLst/>
          </a:prstGeom>
          <a:ln>
            <a:noFill/>
          </a:ln>
        </p:spPr>
      </p:pic>
      <p:pic>
        <p:nvPicPr>
          <p:cNvPr id="176" name="Picture 7" descr=""/>
          <p:cNvPicPr/>
          <p:nvPr/>
        </p:nvPicPr>
        <p:blipFill>
          <a:blip r:embed="rId5"/>
          <a:stretch/>
        </p:blipFill>
        <p:spPr>
          <a:xfrm>
            <a:off x="383040" y="4698360"/>
            <a:ext cx="985680" cy="693360"/>
          </a:xfrm>
          <a:prstGeom prst="rect">
            <a:avLst/>
          </a:prstGeom>
          <a:ln>
            <a:noFill/>
          </a:ln>
        </p:spPr>
      </p:pic>
      <p:pic>
        <p:nvPicPr>
          <p:cNvPr id="177" name="Picture 8" descr=""/>
          <p:cNvPicPr/>
          <p:nvPr/>
        </p:nvPicPr>
        <p:blipFill>
          <a:blip r:embed="rId6"/>
          <a:stretch/>
        </p:blipFill>
        <p:spPr>
          <a:xfrm>
            <a:off x="1557360" y="470556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178" name="Picture 9" descr=""/>
          <p:cNvPicPr/>
          <p:nvPr/>
        </p:nvPicPr>
        <p:blipFill>
          <a:blip r:embed="rId7"/>
          <a:stretch/>
        </p:blipFill>
        <p:spPr>
          <a:xfrm>
            <a:off x="2451240" y="4700160"/>
            <a:ext cx="726120" cy="726120"/>
          </a:xfrm>
          <a:prstGeom prst="rect">
            <a:avLst/>
          </a:prstGeom>
          <a:ln>
            <a:noFill/>
          </a:ln>
        </p:spPr>
      </p:pic>
      <p:pic>
        <p:nvPicPr>
          <p:cNvPr id="179" name="Picture 10" descr=""/>
          <p:cNvPicPr/>
          <p:nvPr/>
        </p:nvPicPr>
        <p:blipFill>
          <a:blip r:embed="rId8"/>
          <a:stretch/>
        </p:blipFill>
        <p:spPr>
          <a:xfrm>
            <a:off x="3333600" y="4705560"/>
            <a:ext cx="815040" cy="815040"/>
          </a:xfrm>
          <a:prstGeom prst="rect">
            <a:avLst/>
          </a:prstGeom>
          <a:ln>
            <a:noFill/>
          </a:ln>
        </p:spPr>
      </p:pic>
      <p:pic>
        <p:nvPicPr>
          <p:cNvPr id="180" name="Picture 11" descr=""/>
          <p:cNvPicPr/>
          <p:nvPr/>
        </p:nvPicPr>
        <p:blipFill>
          <a:blip r:embed="rId9"/>
          <a:stretch/>
        </p:blipFill>
        <p:spPr>
          <a:xfrm>
            <a:off x="383040" y="7542000"/>
            <a:ext cx="523440" cy="523440"/>
          </a:xfrm>
          <a:prstGeom prst="rect">
            <a:avLst/>
          </a:prstGeom>
          <a:ln>
            <a:noFill/>
          </a:ln>
        </p:spPr>
      </p:pic>
      <p:pic>
        <p:nvPicPr>
          <p:cNvPr id="181" name="Picture 12" descr=""/>
          <p:cNvPicPr/>
          <p:nvPr/>
        </p:nvPicPr>
        <p:blipFill>
          <a:blip r:embed="rId10"/>
          <a:stretch/>
        </p:blipFill>
        <p:spPr>
          <a:xfrm>
            <a:off x="383040" y="8366400"/>
            <a:ext cx="658440" cy="629640"/>
          </a:xfrm>
          <a:prstGeom prst="rect">
            <a:avLst/>
          </a:prstGeom>
          <a:ln>
            <a:noFill/>
          </a:ln>
        </p:spPr>
      </p:pic>
      <p:pic>
        <p:nvPicPr>
          <p:cNvPr id="182" name="Picture 13" descr=""/>
          <p:cNvPicPr/>
          <p:nvPr/>
        </p:nvPicPr>
        <p:blipFill>
          <a:blip r:embed="rId11"/>
          <a:stretch/>
        </p:blipFill>
        <p:spPr>
          <a:xfrm>
            <a:off x="10026360" y="6904800"/>
            <a:ext cx="2922480" cy="2922480"/>
          </a:xfrm>
          <a:prstGeom prst="rect">
            <a:avLst/>
          </a:prstGeom>
          <a:ln>
            <a:noFill/>
          </a:ln>
        </p:spPr>
      </p:pic>
      <p:pic>
        <p:nvPicPr>
          <p:cNvPr id="183" name="Picture 14" descr=""/>
          <p:cNvPicPr/>
          <p:nvPr/>
        </p:nvPicPr>
        <p:blipFill>
          <a:blip r:embed="rId12"/>
          <a:stretch/>
        </p:blipFill>
        <p:spPr>
          <a:xfrm rot="1296600">
            <a:off x="7779240" y="7063560"/>
            <a:ext cx="2394720" cy="2057760"/>
          </a:xfrm>
          <a:prstGeom prst="rect">
            <a:avLst/>
          </a:prstGeom>
          <a:ln>
            <a:noFill/>
          </a:ln>
        </p:spPr>
      </p:pic>
      <p:sp>
        <p:nvSpPr>
          <p:cNvPr id="184" name="CustomShape 3"/>
          <p:cNvSpPr/>
          <p:nvPr/>
        </p:nvSpPr>
        <p:spPr>
          <a:xfrm>
            <a:off x="383040" y="2116800"/>
            <a:ext cx="10231560" cy="95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just">
              <a:lnSpc>
                <a:spcPts val="7506"/>
              </a:lnSpc>
            </a:pPr>
            <a:r>
              <a:rPr b="0" lang="en-IN" sz="5360" spc="-1" strike="noStrike">
                <a:solidFill>
                  <a:srgbClr val="25364e"/>
                </a:solidFill>
                <a:latin typeface="Lazydog"/>
                <a:ea typeface="DejaVu Sans"/>
              </a:rPr>
              <a:t>Connect Us  to  Loud  better</a:t>
            </a:r>
            <a:endParaRPr b="0" lang="en-IN" sz="5360" spc="-1" strike="noStrike">
              <a:latin typeface="Arial"/>
            </a:endParaRPr>
          </a:p>
        </p:txBody>
      </p:sp>
      <p:sp>
        <p:nvSpPr>
          <p:cNvPr id="185" name="CustomShape 4"/>
          <p:cNvSpPr/>
          <p:nvPr/>
        </p:nvSpPr>
        <p:spPr>
          <a:xfrm>
            <a:off x="4648320" y="932040"/>
            <a:ext cx="2347920" cy="35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2781"/>
              </a:lnSpc>
            </a:pPr>
            <a:r>
              <a:rPr b="0" lang="en-IN" sz="2780" spc="-1" strike="noStrike">
                <a:solidFill>
                  <a:srgbClr val="000000"/>
                </a:solidFill>
                <a:latin typeface="Poppins Light Bold"/>
                <a:ea typeface="DejaVu Sans"/>
              </a:rPr>
              <a:t>Community </a:t>
            </a:r>
            <a:endParaRPr b="0" lang="en-IN" sz="2780" spc="-1" strike="noStrike">
              <a:latin typeface="Arial"/>
            </a:endParaRPr>
          </a:p>
        </p:txBody>
      </p:sp>
      <p:sp>
        <p:nvSpPr>
          <p:cNvPr id="186" name="CustomShape 5"/>
          <p:cNvSpPr/>
          <p:nvPr/>
        </p:nvSpPr>
        <p:spPr>
          <a:xfrm>
            <a:off x="4663080" y="4457520"/>
            <a:ext cx="4077360" cy="99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7858"/>
              </a:lnSpc>
            </a:pPr>
            <a:r>
              <a:rPr b="0" lang="en-IN" sz="5610" spc="-1" strike="noStrike">
                <a:solidFill>
                  <a:srgbClr val="000000"/>
                </a:solidFill>
                <a:latin typeface="Inter"/>
                <a:ea typeface="DejaVu Sans"/>
              </a:rPr>
              <a:t>cloudnloud</a:t>
            </a:r>
            <a:endParaRPr b="0" lang="en-IN" sz="5610" spc="-1" strike="noStrike">
              <a:latin typeface="Arial"/>
            </a:endParaRPr>
          </a:p>
        </p:txBody>
      </p:sp>
      <p:sp>
        <p:nvSpPr>
          <p:cNvPr id="187" name="CustomShape 6"/>
          <p:cNvSpPr/>
          <p:nvPr/>
        </p:nvSpPr>
        <p:spPr>
          <a:xfrm>
            <a:off x="929520" y="7344000"/>
            <a:ext cx="4403880" cy="67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5326"/>
              </a:lnSpc>
            </a:pPr>
            <a:r>
              <a:rPr b="0" lang="en-IN" sz="3809" spc="-1" strike="noStrike">
                <a:solidFill>
                  <a:srgbClr val="000000"/>
                </a:solidFill>
                <a:latin typeface="Inter"/>
                <a:ea typeface="DejaVu Sans"/>
              </a:rPr>
              <a:t>cloudnloud.com</a:t>
            </a:r>
            <a:endParaRPr b="0" lang="en-IN" sz="3809" spc="-1" strike="noStrike">
              <a:latin typeface="Arial"/>
            </a:endParaRPr>
          </a:p>
        </p:txBody>
      </p:sp>
      <p:sp>
        <p:nvSpPr>
          <p:cNvPr id="188" name="CustomShape 7"/>
          <p:cNvSpPr/>
          <p:nvPr/>
        </p:nvSpPr>
        <p:spPr>
          <a:xfrm>
            <a:off x="1329120" y="8299800"/>
            <a:ext cx="5084640" cy="135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5326"/>
              </a:lnSpc>
            </a:pPr>
            <a:r>
              <a:rPr b="0" lang="en-IN" sz="3809" spc="-1" strike="noStrike">
                <a:solidFill>
                  <a:srgbClr val="000000"/>
                </a:solidFill>
                <a:latin typeface="Inter"/>
                <a:ea typeface="DejaVu Sans"/>
              </a:rPr>
              <a:t>info@cloudnloud.com</a:t>
            </a:r>
            <a:endParaRPr b="0" lang="en-IN" sz="3809" spc="-1" strike="noStrike">
              <a:latin typeface="Arial"/>
            </a:endParaRPr>
          </a:p>
        </p:txBody>
      </p:sp>
      <p:sp>
        <p:nvSpPr>
          <p:cNvPr id="189" name="CustomShape 8"/>
          <p:cNvSpPr/>
          <p:nvPr/>
        </p:nvSpPr>
        <p:spPr>
          <a:xfrm>
            <a:off x="6129000" y="6307920"/>
            <a:ext cx="4048560" cy="108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4277"/>
              </a:lnSpc>
            </a:pPr>
            <a:r>
              <a:rPr b="0" lang="en-IN" sz="3060" spc="-1" strike="noStrike">
                <a:solidFill>
                  <a:srgbClr val="000000"/>
                </a:solidFill>
                <a:latin typeface="Inter Bold"/>
                <a:ea typeface="DejaVu Sans"/>
              </a:rPr>
              <a:t>Join Discord Channel</a:t>
            </a:r>
            <a:endParaRPr b="0" lang="en-IN" sz="306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1"/>
          <p:cNvGrpSpPr/>
          <p:nvPr/>
        </p:nvGrpSpPr>
        <p:grpSpPr>
          <a:xfrm>
            <a:off x="0" y="0"/>
            <a:ext cx="1246320" cy="10286280"/>
            <a:chOff x="0" y="0"/>
            <a:chExt cx="1246320" cy="10286280"/>
          </a:xfrm>
        </p:grpSpPr>
        <p:sp>
          <p:nvSpPr>
            <p:cNvPr id="56" name="CustomShape 2"/>
            <p:cNvSpPr/>
            <p:nvPr/>
          </p:nvSpPr>
          <p:spPr>
            <a:xfrm>
              <a:off x="0" y="0"/>
              <a:ext cx="1246320" cy="10286280"/>
            </a:xfrm>
            <a:custGeom>
              <a:avLst/>
              <a:gdLst/>
              <a:ahLst/>
              <a:rect l="l" t="t" r="r" b="b"/>
              <a:pathLst>
                <a:path w="421818" h="3479800">
                  <a:moveTo>
                    <a:pt x="0" y="0"/>
                  </a:moveTo>
                  <a:lnTo>
                    <a:pt x="421818" y="0"/>
                  </a:lnTo>
                  <a:lnTo>
                    <a:pt x="421818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7" name="Group 3"/>
          <p:cNvGrpSpPr/>
          <p:nvPr/>
        </p:nvGrpSpPr>
        <p:grpSpPr>
          <a:xfrm>
            <a:off x="9523800" y="5257800"/>
            <a:ext cx="10057680" cy="5028480"/>
            <a:chOff x="9523800" y="5257800"/>
            <a:chExt cx="10057680" cy="5028480"/>
          </a:xfrm>
        </p:grpSpPr>
        <p:sp>
          <p:nvSpPr>
            <p:cNvPr id="58" name="CustomShape 4"/>
            <p:cNvSpPr/>
            <p:nvPr/>
          </p:nvSpPr>
          <p:spPr>
            <a:xfrm>
              <a:off x="9523800" y="5257800"/>
              <a:ext cx="10057680" cy="5028480"/>
            </a:xfrm>
            <a:custGeom>
              <a:avLst/>
              <a:gdLst/>
              <a:ahLst/>
              <a:rect l="l" t="t" r="r" b="b"/>
              <a:pathLst>
                <a:path w="666242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cubicBezTo>
                    <a:pt x="5171440" y="0"/>
                    <a:pt x="6662420" y="1490980"/>
                    <a:pt x="6662420" y="3331210"/>
                  </a:cubicBezTo>
                  <a:lnTo>
                    <a:pt x="3331210" y="3331210"/>
                  </a:lnTo>
                  <a:close/>
                </a:path>
              </a:pathLst>
            </a:custGeom>
            <a:blipFill rotWithShape="0">
              <a:blip r:embed="rId1"/>
              <a:stretch>
                <a:fillRect l="-802138" t="-869250" r="-71814" b="24371"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9" name="Group 5"/>
          <p:cNvGrpSpPr/>
          <p:nvPr/>
        </p:nvGrpSpPr>
        <p:grpSpPr>
          <a:xfrm>
            <a:off x="1516320" y="255600"/>
            <a:ext cx="16531920" cy="5140440"/>
            <a:chOff x="1516320" y="255600"/>
            <a:chExt cx="16531920" cy="5140440"/>
          </a:xfrm>
        </p:grpSpPr>
        <p:sp>
          <p:nvSpPr>
            <p:cNvPr id="60" name="CustomShape 6"/>
            <p:cNvSpPr/>
            <p:nvPr/>
          </p:nvSpPr>
          <p:spPr>
            <a:xfrm>
              <a:off x="1516320" y="255600"/>
              <a:ext cx="16531920" cy="1191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>
                <a:lnSpc>
                  <a:spcPts val="9380"/>
                </a:lnSpc>
              </a:pPr>
              <a:r>
                <a:rPr b="0" lang="en-IN" sz="8450" spc="-350" strike="noStrike">
                  <a:solidFill>
                    <a:srgbClr val="191919"/>
                  </a:solidFill>
                  <a:latin typeface="Garet ExtraBold"/>
                  <a:ea typeface="DejaVu Sans"/>
                </a:rPr>
                <a:t>About Us</a:t>
              </a:r>
              <a:endParaRPr b="0" lang="en-IN" sz="8450" spc="-1" strike="noStrike">
                <a:latin typeface="Arial"/>
              </a:endParaRPr>
            </a:p>
          </p:txBody>
        </p:sp>
        <p:sp>
          <p:nvSpPr>
            <p:cNvPr id="61" name="CustomShape 7"/>
            <p:cNvSpPr/>
            <p:nvPr/>
          </p:nvSpPr>
          <p:spPr>
            <a:xfrm>
              <a:off x="1516320" y="1791000"/>
              <a:ext cx="15323400" cy="360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just">
                <a:lnSpc>
                  <a:spcPts val="3549"/>
                </a:lnSpc>
              </a:pPr>
              <a:r>
                <a:rPr b="0" lang="en-IN" sz="2400" spc="94" strike="noStrike">
                  <a:solidFill>
                    <a:srgbClr val="191919"/>
                  </a:solidFill>
                  <a:latin typeface="Arial"/>
                  <a:ea typeface="DejaVu Sans"/>
                </a:rPr>
                <a:t>Cloudnloud was started 11 years back with an intention </a:t>
              </a:r>
              <a:r>
                <a:rPr b="0" lang="en-IN" sz="2400" spc="52" strike="noStrike">
                  <a:solidFill>
                    <a:srgbClr val="191919"/>
                  </a:solidFill>
                  <a:latin typeface="Arial"/>
                  <a:ea typeface="DejaVu Sans"/>
                </a:rPr>
                <a:t>of up-skilling and up-scaling all our members on the technical front with the </a:t>
              </a:r>
              <a:r>
                <a:rPr b="1" lang="en-IN" sz="2400" spc="52" strike="noStrike">
                  <a:solidFill>
                    <a:srgbClr val="191919"/>
                  </a:solidFill>
                  <a:latin typeface="Arial"/>
                  <a:ea typeface="DejaVu Sans"/>
                </a:rPr>
                <a:t>niche topics </a:t>
              </a:r>
              <a:r>
                <a:rPr b="0" lang="en-IN" sz="2400" spc="52" strike="noStrike">
                  <a:solidFill>
                    <a:srgbClr val="191919"/>
                  </a:solidFill>
                  <a:latin typeface="Arial"/>
                  <a:ea typeface="DejaVu Sans"/>
                </a:rPr>
                <a:t>around </a:t>
              </a:r>
              <a:r>
                <a:rPr b="1" lang="en-IN" sz="2400" spc="52" strike="noStrike">
                  <a:solidFill>
                    <a:srgbClr val="191919"/>
                  </a:solidFill>
                  <a:latin typeface="Arial"/>
                  <a:ea typeface="DejaVu Sans"/>
                </a:rPr>
                <a:t>Cloud, DevOps,Data, AI </a:t>
              </a:r>
              <a:r>
                <a:rPr b="0" lang="en-IN" sz="2400" spc="52" strike="noStrike">
                  <a:solidFill>
                    <a:srgbClr val="191919"/>
                  </a:solidFill>
                  <a:latin typeface="Arial"/>
                  <a:ea typeface="DejaVu Sans"/>
                </a:rPr>
                <a:t>and much More.</a:t>
              </a:r>
              <a:endParaRPr b="0" lang="en-IN" sz="2400" spc="-1" strike="noStrike">
                <a:latin typeface="Arial"/>
              </a:endParaRPr>
            </a:p>
            <a:p>
              <a:pPr algn="just">
                <a:lnSpc>
                  <a:spcPts val="3549"/>
                </a:lnSpc>
              </a:pPr>
              <a:endParaRPr b="0" lang="en-IN" sz="2400" spc="-1" strike="noStrike">
                <a:latin typeface="Arial"/>
              </a:endParaRPr>
            </a:p>
            <a:p>
              <a:pPr algn="just">
                <a:lnSpc>
                  <a:spcPts val="3549"/>
                </a:lnSpc>
              </a:pPr>
              <a:r>
                <a:rPr b="0" lang="en-IN" sz="2400" spc="94" strike="noStrike">
                  <a:solidFill>
                    <a:srgbClr val="191919"/>
                  </a:solidFill>
                  <a:latin typeface="Arial"/>
                  <a:ea typeface="DejaVu Sans"/>
                </a:rPr>
                <a:t>Cloudnloud was started by Vijayabalan Balakrishnan Who is a cancer survivor from Jan 2011. He is helping the Tech community and Cancer Children for the past 2 decades to loud from their own confidence in the IT industry. Officially it has become a registered Pvt Ltd on Jan-2015 to help and support cancer children from its revenue. Today Cloudnloud is living that dream with 6000 plus cancer children's survivors across the Globe.</a:t>
              </a:r>
              <a:endParaRPr b="0" lang="en-IN" sz="2400" spc="-1" strike="noStrike">
                <a:latin typeface="Arial"/>
              </a:endParaRPr>
            </a:p>
          </p:txBody>
        </p:sp>
      </p:grpSp>
      <p:sp>
        <p:nvSpPr>
          <p:cNvPr id="62" name="CustomShape 8"/>
          <p:cNvSpPr/>
          <p:nvPr/>
        </p:nvSpPr>
        <p:spPr>
          <a:xfrm rot="5400000">
            <a:off x="-2847960" y="4347360"/>
            <a:ext cx="6957360" cy="3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2520"/>
              </a:lnSpc>
            </a:pPr>
            <a:r>
              <a:rPr b="0" lang="en-IN" sz="1800" spc="831" strike="noStrike">
                <a:solidFill>
                  <a:srgbClr val="ffffff"/>
                </a:solidFill>
                <a:latin typeface="Garet ExtraBold"/>
                <a:ea typeface="DejaVu Sans"/>
              </a:rPr>
              <a:t>WHO WE ARE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3" name="CustomShape 9"/>
          <p:cNvSpPr/>
          <p:nvPr/>
        </p:nvSpPr>
        <p:spPr>
          <a:xfrm>
            <a:off x="173520" y="8903160"/>
            <a:ext cx="89892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4499"/>
              </a:lnSpc>
            </a:pPr>
            <a:r>
              <a:rPr b="0" lang="en-IN" sz="1800" spc="197" strike="noStrike">
                <a:solidFill>
                  <a:srgbClr val="ffffff"/>
                </a:solidFill>
                <a:latin typeface="Garet ExtraBold"/>
                <a:ea typeface="DejaVu Sans"/>
              </a:rPr>
              <a:t>02</a:t>
            </a:r>
            <a:endParaRPr b="0" lang="en-IN" sz="1800" spc="-1" strike="noStrike">
              <a:latin typeface="Arial"/>
            </a:endParaRPr>
          </a:p>
        </p:txBody>
      </p:sp>
      <p:grpSp>
        <p:nvGrpSpPr>
          <p:cNvPr id="64" name="Group 10"/>
          <p:cNvGrpSpPr/>
          <p:nvPr/>
        </p:nvGrpSpPr>
        <p:grpSpPr>
          <a:xfrm>
            <a:off x="3647520" y="8267760"/>
            <a:ext cx="5202000" cy="1866960"/>
            <a:chOff x="3647520" y="8267760"/>
            <a:chExt cx="5202000" cy="1866960"/>
          </a:xfrm>
        </p:grpSpPr>
        <p:pic>
          <p:nvPicPr>
            <p:cNvPr id="65" name="Picture 12" descr=""/>
            <p:cNvPicPr/>
            <p:nvPr/>
          </p:nvPicPr>
          <p:blipFill>
            <a:blip r:embed="rId2"/>
            <a:stretch/>
          </p:blipFill>
          <p:spPr>
            <a:xfrm>
              <a:off x="3647520" y="8267760"/>
              <a:ext cx="3734640" cy="1866960"/>
            </a:xfrm>
            <a:prstGeom prst="rect">
              <a:avLst/>
            </a:prstGeom>
            <a:ln>
              <a:noFill/>
            </a:ln>
          </p:spPr>
        </p:pic>
        <p:sp>
          <p:nvSpPr>
            <p:cNvPr id="66" name="CustomShape 11"/>
            <p:cNvSpPr/>
            <p:nvPr/>
          </p:nvSpPr>
          <p:spPr>
            <a:xfrm>
              <a:off x="6815880" y="8478360"/>
              <a:ext cx="2033640" cy="483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3810"/>
                </a:lnSpc>
              </a:pPr>
              <a:r>
                <a:rPr b="0" lang="en-IN" sz="2720" spc="-1" strike="noStrike">
                  <a:solidFill>
                    <a:srgbClr val="e46c0a"/>
                  </a:solidFill>
                  <a:latin typeface="Code Pro"/>
                  <a:ea typeface="DejaVu Sans"/>
                </a:rPr>
                <a:t>Community</a:t>
              </a:r>
              <a:endParaRPr b="0" lang="en-IN" sz="2720" spc="-1" strike="noStrike">
                <a:latin typeface="Arial"/>
              </a:endParaRPr>
            </a:p>
          </p:txBody>
        </p:sp>
      </p:grp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d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2" descr=""/>
          <p:cNvPicPr/>
          <p:nvPr/>
        </p:nvPicPr>
        <p:blipFill>
          <a:blip r:embed="rId1"/>
          <a:stretch/>
        </p:blipFill>
        <p:spPr>
          <a:xfrm rot="16200000">
            <a:off x="-1290600" y="3852720"/>
            <a:ext cx="5163840" cy="2581560"/>
          </a:xfrm>
          <a:prstGeom prst="rect">
            <a:avLst/>
          </a:prstGeom>
          <a:ln>
            <a:noFill/>
          </a:ln>
        </p:spPr>
      </p:pic>
      <p:grpSp>
        <p:nvGrpSpPr>
          <p:cNvPr id="68" name="Group 1"/>
          <p:cNvGrpSpPr/>
          <p:nvPr/>
        </p:nvGrpSpPr>
        <p:grpSpPr>
          <a:xfrm>
            <a:off x="7922880" y="2563560"/>
            <a:ext cx="9140760" cy="5243040"/>
            <a:chOff x="7922880" y="2563560"/>
            <a:chExt cx="9140760" cy="5243040"/>
          </a:xfrm>
        </p:grpSpPr>
        <p:sp>
          <p:nvSpPr>
            <p:cNvPr id="69" name="CustomShape 2"/>
            <p:cNvSpPr/>
            <p:nvPr/>
          </p:nvSpPr>
          <p:spPr>
            <a:xfrm>
              <a:off x="7922880" y="2563560"/>
              <a:ext cx="9140760" cy="1314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>
                <a:lnSpc>
                  <a:spcPts val="10349"/>
                </a:lnSpc>
              </a:pPr>
              <a:r>
                <a:rPr b="0" lang="en-IN" sz="9000" spc="-1" strike="noStrike">
                  <a:solidFill>
                    <a:srgbClr val="000000"/>
                  </a:solidFill>
                  <a:latin typeface="Poppins Medium"/>
                  <a:ea typeface="DejaVu Sans"/>
                </a:rPr>
                <a:t>Sibin John </a:t>
              </a:r>
              <a:endParaRPr b="0" lang="en-IN" sz="9000" spc="-1" strike="noStrike">
                <a:latin typeface="Arial"/>
              </a:endParaRPr>
            </a:p>
          </p:txBody>
        </p:sp>
        <p:sp>
          <p:nvSpPr>
            <p:cNvPr id="70" name="CustomShape 3"/>
            <p:cNvSpPr/>
            <p:nvPr/>
          </p:nvSpPr>
          <p:spPr>
            <a:xfrm>
              <a:off x="7922880" y="6846840"/>
              <a:ext cx="9140760" cy="959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>
                <a:lnSpc>
                  <a:spcPts val="3781"/>
                </a:lnSpc>
              </a:pPr>
              <a:r>
                <a:rPr b="0" lang="en-IN" sz="2700" spc="-1" strike="noStrike">
                  <a:solidFill>
                    <a:srgbClr val="000000"/>
                  </a:solidFill>
                  <a:latin typeface="Poppins Medium"/>
                  <a:ea typeface="DejaVu Sans"/>
                </a:rPr>
                <a:t>AWS, Kubernetes, Terraform, Ansible, Linux, Observability and logging tools like Datadog, ELK </a:t>
              </a:r>
              <a:endParaRPr b="0" lang="en-IN" sz="2700" spc="-1" strike="noStrike">
                <a:latin typeface="Arial"/>
              </a:endParaRPr>
            </a:p>
          </p:txBody>
        </p:sp>
        <p:sp>
          <p:nvSpPr>
            <p:cNvPr id="71" name="CustomShape 4"/>
            <p:cNvSpPr/>
            <p:nvPr/>
          </p:nvSpPr>
          <p:spPr>
            <a:xfrm>
              <a:off x="7922880" y="5812200"/>
              <a:ext cx="9140760" cy="959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>
                <a:lnSpc>
                  <a:spcPts val="3781"/>
                </a:lnSpc>
              </a:pPr>
              <a:r>
                <a:rPr b="0" lang="en-IN" sz="2700" spc="-1" strike="noStrike">
                  <a:solidFill>
                    <a:srgbClr val="000000"/>
                  </a:solidFill>
                  <a:latin typeface="Poppins Medium"/>
                  <a:ea typeface="DejaVu Sans"/>
                </a:rPr>
                <a:t>An expereinced SRE/DevOps with knowledge in latest infrastructure concepts and tools.</a:t>
              </a:r>
              <a:endParaRPr b="0" lang="en-IN" sz="2700" spc="-1" strike="noStrike">
                <a:latin typeface="Arial"/>
              </a:endParaRPr>
            </a:p>
          </p:txBody>
        </p:sp>
      </p:grpSp>
      <p:grpSp>
        <p:nvGrpSpPr>
          <p:cNvPr id="72" name="Group 5"/>
          <p:cNvGrpSpPr/>
          <p:nvPr/>
        </p:nvGrpSpPr>
        <p:grpSpPr>
          <a:xfrm>
            <a:off x="1028880" y="2184840"/>
            <a:ext cx="5916600" cy="5916600"/>
            <a:chOff x="1028880" y="2184840"/>
            <a:chExt cx="5916600" cy="5916600"/>
          </a:xfrm>
        </p:grpSpPr>
        <p:sp>
          <p:nvSpPr>
            <p:cNvPr id="73" name="CustomShape 6"/>
            <p:cNvSpPr/>
            <p:nvPr/>
          </p:nvSpPr>
          <p:spPr>
            <a:xfrm>
              <a:off x="1028880" y="2184840"/>
              <a:ext cx="5916600" cy="5916600"/>
            </a:xfrm>
            <a:custGeom>
              <a:avLst/>
              <a:gdLst/>
              <a:ah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74" name="Picture 9" descr=""/>
          <p:cNvPicPr/>
          <p:nvPr/>
        </p:nvPicPr>
        <p:blipFill>
          <a:blip r:embed="rId2"/>
          <a:stretch/>
        </p:blipFill>
        <p:spPr>
          <a:xfrm>
            <a:off x="5127480" y="2000880"/>
            <a:ext cx="1722600" cy="1782360"/>
          </a:xfrm>
          <a:prstGeom prst="rect">
            <a:avLst/>
          </a:prstGeom>
          <a:ln>
            <a:noFill/>
          </a:ln>
        </p:spPr>
      </p:pic>
      <p:sp>
        <p:nvSpPr>
          <p:cNvPr id="75" name="CustomShape 7"/>
          <p:cNvSpPr/>
          <p:nvPr/>
        </p:nvSpPr>
        <p:spPr>
          <a:xfrm>
            <a:off x="2819880" y="4668480"/>
            <a:ext cx="2070000" cy="57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3781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Poppins Medium"/>
                <a:ea typeface="DejaVu Sans"/>
              </a:rPr>
              <a:t>[Your Good Photo]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3"/>
          <a:stretch/>
        </p:blipFill>
        <p:spPr>
          <a:xfrm>
            <a:off x="2160000" y="3024000"/>
            <a:ext cx="3348000" cy="4264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d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1"/>
          <p:cNvGrpSpPr/>
          <p:nvPr/>
        </p:nvGrpSpPr>
        <p:grpSpPr>
          <a:xfrm>
            <a:off x="2482920" y="5929560"/>
            <a:ext cx="14490720" cy="2790720"/>
            <a:chOff x="2482920" y="5929560"/>
            <a:chExt cx="14490720" cy="2790720"/>
          </a:xfrm>
        </p:grpSpPr>
        <p:sp>
          <p:nvSpPr>
            <p:cNvPr id="78" name="CustomShape 2"/>
            <p:cNvSpPr/>
            <p:nvPr/>
          </p:nvSpPr>
          <p:spPr>
            <a:xfrm>
              <a:off x="2482920" y="5929560"/>
              <a:ext cx="14490720" cy="2790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10990"/>
                </a:lnSpc>
              </a:pPr>
              <a:r>
                <a:rPr b="0" lang="en-IN" sz="9560" spc="-1" strike="noStrike">
                  <a:solidFill>
                    <a:srgbClr val="000000"/>
                  </a:solidFill>
                  <a:latin typeface="Poppins Medium"/>
                  <a:ea typeface="DejaVu Sans"/>
                </a:rPr>
                <a:t>Deploy a simple webapp in AWS</a:t>
              </a:r>
              <a:endParaRPr b="0" lang="en-IN" sz="9560" spc="-1" strike="noStrike">
                <a:latin typeface="Arial"/>
              </a:endParaRPr>
            </a:p>
          </p:txBody>
        </p:sp>
        <p:sp>
          <p:nvSpPr>
            <p:cNvPr id="79" name="CustomShape 3"/>
            <p:cNvSpPr/>
            <p:nvPr/>
          </p:nvSpPr>
          <p:spPr>
            <a:xfrm>
              <a:off x="2482920" y="7610400"/>
              <a:ext cx="14490720" cy="479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80" name="Picture 5" descr=""/>
          <p:cNvPicPr/>
          <p:nvPr/>
        </p:nvPicPr>
        <p:blipFill>
          <a:blip r:embed="rId1"/>
          <a:stretch/>
        </p:blipFill>
        <p:spPr>
          <a:xfrm rot="10800000">
            <a:off x="6552720" y="1993680"/>
            <a:ext cx="5380200" cy="2689920"/>
          </a:xfrm>
          <a:prstGeom prst="rect">
            <a:avLst/>
          </a:prstGeom>
          <a:ln>
            <a:noFill/>
          </a:ln>
        </p:spPr>
      </p:pic>
      <p:pic>
        <p:nvPicPr>
          <p:cNvPr id="81" name="Picture 6" descr=""/>
          <p:cNvPicPr/>
          <p:nvPr/>
        </p:nvPicPr>
        <p:blipFill>
          <a:blip r:embed="rId2"/>
          <a:stretch/>
        </p:blipFill>
        <p:spPr>
          <a:xfrm>
            <a:off x="8489880" y="933480"/>
            <a:ext cx="3114720" cy="3253320"/>
          </a:xfrm>
          <a:prstGeom prst="rect">
            <a:avLst/>
          </a:prstGeom>
          <a:ln>
            <a:noFill/>
          </a:ln>
        </p:spPr>
      </p:pic>
      <p:pic>
        <p:nvPicPr>
          <p:cNvPr id="82" name="Picture 7" descr=""/>
          <p:cNvPicPr/>
          <p:nvPr/>
        </p:nvPicPr>
        <p:blipFill>
          <a:blip r:embed="rId3"/>
          <a:srcRect l="0" t="0" r="1185" b="0"/>
          <a:stretch/>
        </p:blipFill>
        <p:spPr>
          <a:xfrm>
            <a:off x="4448160" y="1793520"/>
            <a:ext cx="2691360" cy="3572280"/>
          </a:xfrm>
          <a:prstGeom prst="rect">
            <a:avLst/>
          </a:prstGeom>
          <a:ln>
            <a:noFill/>
          </a:ln>
        </p:spPr>
      </p:pic>
      <p:pic>
        <p:nvPicPr>
          <p:cNvPr id="83" name="Picture 8" descr=""/>
          <p:cNvPicPr/>
          <p:nvPr/>
        </p:nvPicPr>
        <p:blipFill>
          <a:blip r:embed="rId4"/>
          <a:stretch/>
        </p:blipFill>
        <p:spPr>
          <a:xfrm rot="2110200">
            <a:off x="10656000" y="2723400"/>
            <a:ext cx="2575440" cy="2926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1"/>
          <p:cNvGrpSpPr/>
          <p:nvPr/>
        </p:nvGrpSpPr>
        <p:grpSpPr>
          <a:xfrm>
            <a:off x="9596160" y="4039560"/>
            <a:ext cx="6824880" cy="884520"/>
            <a:chOff x="9596160" y="4039560"/>
            <a:chExt cx="6824880" cy="884520"/>
          </a:xfrm>
        </p:grpSpPr>
        <p:grpSp>
          <p:nvGrpSpPr>
            <p:cNvPr id="85" name="Group 2"/>
            <p:cNvGrpSpPr/>
            <p:nvPr/>
          </p:nvGrpSpPr>
          <p:grpSpPr>
            <a:xfrm>
              <a:off x="9596160" y="4039560"/>
              <a:ext cx="6384240" cy="884520"/>
              <a:chOff x="9596160" y="4039560"/>
              <a:chExt cx="6384240" cy="884520"/>
            </a:xfrm>
          </p:grpSpPr>
          <p:sp>
            <p:nvSpPr>
              <p:cNvPr id="86" name="CustomShape 3"/>
              <p:cNvSpPr/>
              <p:nvPr/>
            </p:nvSpPr>
            <p:spPr>
              <a:xfrm>
                <a:off x="9596160" y="4039560"/>
                <a:ext cx="6384240" cy="884520"/>
              </a:xfrm>
              <a:custGeom>
                <a:avLst/>
                <a:gdLst/>
                <a:ahLst/>
                <a:rect l="l" t="t" r="r" b="b"/>
                <a:pathLst>
                  <a:path w="2159891" h="299447">
                    <a:moveTo>
                      <a:pt x="0" y="0"/>
                    </a:moveTo>
                    <a:lnTo>
                      <a:pt x="2159891" y="0"/>
                    </a:lnTo>
                    <a:lnTo>
                      <a:pt x="2159891" y="299447"/>
                    </a:lnTo>
                    <a:lnTo>
                      <a:pt x="0" y="299447"/>
                    </a:lnTo>
                    <a:close/>
                  </a:path>
                </a:pathLst>
              </a:custGeom>
              <a:solidFill>
                <a:srgbClr val="fdf8db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87" name="Group 4"/>
            <p:cNvGrpSpPr/>
            <p:nvPr/>
          </p:nvGrpSpPr>
          <p:grpSpPr>
            <a:xfrm>
              <a:off x="15540480" y="4039560"/>
              <a:ext cx="880560" cy="884520"/>
              <a:chOff x="15540480" y="4039560"/>
              <a:chExt cx="880560" cy="884520"/>
            </a:xfrm>
          </p:grpSpPr>
          <p:sp>
            <p:nvSpPr>
              <p:cNvPr id="88" name="CustomShape 5"/>
              <p:cNvSpPr/>
              <p:nvPr/>
            </p:nvSpPr>
            <p:spPr>
              <a:xfrm>
                <a:off x="15540480" y="4039560"/>
                <a:ext cx="880560" cy="884520"/>
              </a:xfrm>
              <a:custGeom>
                <a:avLst/>
                <a:gdLst/>
                <a:ah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df8db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89" name="Group 6"/>
          <p:cNvGrpSpPr/>
          <p:nvPr/>
        </p:nvGrpSpPr>
        <p:grpSpPr>
          <a:xfrm>
            <a:off x="9586440" y="2629080"/>
            <a:ext cx="6825240" cy="884520"/>
            <a:chOff x="9586440" y="2629080"/>
            <a:chExt cx="6825240" cy="884520"/>
          </a:xfrm>
        </p:grpSpPr>
        <p:grpSp>
          <p:nvGrpSpPr>
            <p:cNvPr id="90" name="Group 7"/>
            <p:cNvGrpSpPr/>
            <p:nvPr/>
          </p:nvGrpSpPr>
          <p:grpSpPr>
            <a:xfrm>
              <a:off x="9586440" y="2629080"/>
              <a:ext cx="6384240" cy="884520"/>
              <a:chOff x="9586440" y="2629080"/>
              <a:chExt cx="6384240" cy="884520"/>
            </a:xfrm>
          </p:grpSpPr>
          <p:sp>
            <p:nvSpPr>
              <p:cNvPr id="91" name="CustomShape 8"/>
              <p:cNvSpPr/>
              <p:nvPr/>
            </p:nvSpPr>
            <p:spPr>
              <a:xfrm>
                <a:off x="9586440" y="2629080"/>
                <a:ext cx="6384240" cy="884520"/>
              </a:xfrm>
              <a:custGeom>
                <a:avLst/>
                <a:gdLst/>
                <a:ahLst/>
                <a:rect l="l" t="t" r="r" b="b"/>
                <a:pathLst>
                  <a:path w="2159891" h="299447">
                    <a:moveTo>
                      <a:pt x="0" y="0"/>
                    </a:moveTo>
                    <a:lnTo>
                      <a:pt x="2159891" y="0"/>
                    </a:lnTo>
                    <a:lnTo>
                      <a:pt x="2159891" y="299447"/>
                    </a:lnTo>
                    <a:lnTo>
                      <a:pt x="0" y="299447"/>
                    </a:lnTo>
                    <a:close/>
                  </a:path>
                </a:pathLst>
              </a:custGeom>
              <a:solidFill>
                <a:srgbClr val="fdf8db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92" name="Group 9"/>
            <p:cNvGrpSpPr/>
            <p:nvPr/>
          </p:nvGrpSpPr>
          <p:grpSpPr>
            <a:xfrm>
              <a:off x="15531120" y="2629080"/>
              <a:ext cx="880560" cy="884520"/>
              <a:chOff x="15531120" y="2629080"/>
              <a:chExt cx="880560" cy="884520"/>
            </a:xfrm>
          </p:grpSpPr>
          <p:sp>
            <p:nvSpPr>
              <p:cNvPr id="93" name="CustomShape 10"/>
              <p:cNvSpPr/>
              <p:nvPr/>
            </p:nvSpPr>
            <p:spPr>
              <a:xfrm>
                <a:off x="15531120" y="2629080"/>
                <a:ext cx="880560" cy="884520"/>
              </a:xfrm>
              <a:custGeom>
                <a:avLst/>
                <a:gdLst/>
                <a:ah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df8db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94" name="Group 11"/>
          <p:cNvGrpSpPr/>
          <p:nvPr/>
        </p:nvGrpSpPr>
        <p:grpSpPr>
          <a:xfrm>
            <a:off x="9596160" y="5406840"/>
            <a:ext cx="6824880" cy="884520"/>
            <a:chOff x="9596160" y="5406840"/>
            <a:chExt cx="6824880" cy="884520"/>
          </a:xfrm>
        </p:grpSpPr>
        <p:grpSp>
          <p:nvGrpSpPr>
            <p:cNvPr id="95" name="Group 12"/>
            <p:cNvGrpSpPr/>
            <p:nvPr/>
          </p:nvGrpSpPr>
          <p:grpSpPr>
            <a:xfrm>
              <a:off x="9596160" y="5406840"/>
              <a:ext cx="6384240" cy="884520"/>
              <a:chOff x="9596160" y="5406840"/>
              <a:chExt cx="6384240" cy="884520"/>
            </a:xfrm>
          </p:grpSpPr>
          <p:sp>
            <p:nvSpPr>
              <p:cNvPr id="96" name="CustomShape 13"/>
              <p:cNvSpPr/>
              <p:nvPr/>
            </p:nvSpPr>
            <p:spPr>
              <a:xfrm>
                <a:off x="9596160" y="5406840"/>
                <a:ext cx="6384240" cy="884520"/>
              </a:xfrm>
              <a:custGeom>
                <a:avLst/>
                <a:gdLst/>
                <a:ahLst/>
                <a:rect l="l" t="t" r="r" b="b"/>
                <a:pathLst>
                  <a:path w="2159891" h="299447">
                    <a:moveTo>
                      <a:pt x="0" y="0"/>
                    </a:moveTo>
                    <a:lnTo>
                      <a:pt x="2159891" y="0"/>
                    </a:lnTo>
                    <a:lnTo>
                      <a:pt x="2159891" y="299447"/>
                    </a:lnTo>
                    <a:lnTo>
                      <a:pt x="0" y="299447"/>
                    </a:lnTo>
                    <a:close/>
                  </a:path>
                </a:pathLst>
              </a:custGeom>
              <a:solidFill>
                <a:srgbClr val="fdf8db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97" name="Group 14"/>
            <p:cNvGrpSpPr/>
            <p:nvPr/>
          </p:nvGrpSpPr>
          <p:grpSpPr>
            <a:xfrm>
              <a:off x="15540480" y="5406840"/>
              <a:ext cx="880560" cy="884520"/>
              <a:chOff x="15540480" y="5406840"/>
              <a:chExt cx="880560" cy="884520"/>
            </a:xfrm>
          </p:grpSpPr>
          <p:sp>
            <p:nvSpPr>
              <p:cNvPr id="98" name="CustomShape 15"/>
              <p:cNvSpPr/>
              <p:nvPr/>
            </p:nvSpPr>
            <p:spPr>
              <a:xfrm>
                <a:off x="15540480" y="5406840"/>
                <a:ext cx="880560" cy="884520"/>
              </a:xfrm>
              <a:custGeom>
                <a:avLst/>
                <a:gdLst/>
                <a:ah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df8db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99" name="Group 16"/>
          <p:cNvGrpSpPr/>
          <p:nvPr/>
        </p:nvGrpSpPr>
        <p:grpSpPr>
          <a:xfrm>
            <a:off x="9596160" y="6772680"/>
            <a:ext cx="6824880" cy="884520"/>
            <a:chOff x="9596160" y="6772680"/>
            <a:chExt cx="6824880" cy="884520"/>
          </a:xfrm>
        </p:grpSpPr>
        <p:grpSp>
          <p:nvGrpSpPr>
            <p:cNvPr id="100" name="Group 17"/>
            <p:cNvGrpSpPr/>
            <p:nvPr/>
          </p:nvGrpSpPr>
          <p:grpSpPr>
            <a:xfrm>
              <a:off x="9596160" y="6772680"/>
              <a:ext cx="6384240" cy="884520"/>
              <a:chOff x="9596160" y="6772680"/>
              <a:chExt cx="6384240" cy="884520"/>
            </a:xfrm>
          </p:grpSpPr>
          <p:sp>
            <p:nvSpPr>
              <p:cNvPr id="101" name="CustomShape 18"/>
              <p:cNvSpPr/>
              <p:nvPr/>
            </p:nvSpPr>
            <p:spPr>
              <a:xfrm>
                <a:off x="9596160" y="6772680"/>
                <a:ext cx="6384240" cy="884520"/>
              </a:xfrm>
              <a:custGeom>
                <a:avLst/>
                <a:gdLst/>
                <a:ahLst/>
                <a:rect l="l" t="t" r="r" b="b"/>
                <a:pathLst>
                  <a:path w="2159891" h="299447">
                    <a:moveTo>
                      <a:pt x="0" y="0"/>
                    </a:moveTo>
                    <a:lnTo>
                      <a:pt x="2159891" y="0"/>
                    </a:lnTo>
                    <a:lnTo>
                      <a:pt x="2159891" y="299447"/>
                    </a:lnTo>
                    <a:lnTo>
                      <a:pt x="0" y="299447"/>
                    </a:lnTo>
                    <a:close/>
                  </a:path>
                </a:pathLst>
              </a:custGeom>
              <a:solidFill>
                <a:srgbClr val="fdf8db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2" name="Group 19"/>
            <p:cNvGrpSpPr/>
            <p:nvPr/>
          </p:nvGrpSpPr>
          <p:grpSpPr>
            <a:xfrm>
              <a:off x="15540480" y="6772680"/>
              <a:ext cx="880560" cy="884520"/>
              <a:chOff x="15540480" y="6772680"/>
              <a:chExt cx="880560" cy="884520"/>
            </a:xfrm>
          </p:grpSpPr>
          <p:sp>
            <p:nvSpPr>
              <p:cNvPr id="103" name="CustomShape 20"/>
              <p:cNvSpPr/>
              <p:nvPr/>
            </p:nvSpPr>
            <p:spPr>
              <a:xfrm>
                <a:off x="15540480" y="6772680"/>
                <a:ext cx="880560" cy="884520"/>
              </a:xfrm>
              <a:custGeom>
                <a:avLst/>
                <a:gdLst/>
                <a:ah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df8db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104" name="Group 21"/>
          <p:cNvGrpSpPr/>
          <p:nvPr/>
        </p:nvGrpSpPr>
        <p:grpSpPr>
          <a:xfrm>
            <a:off x="9145800" y="2629080"/>
            <a:ext cx="880560" cy="884520"/>
            <a:chOff x="9145800" y="2629080"/>
            <a:chExt cx="880560" cy="884520"/>
          </a:xfrm>
        </p:grpSpPr>
        <p:sp>
          <p:nvSpPr>
            <p:cNvPr id="105" name="CustomShape 22"/>
            <p:cNvSpPr/>
            <p:nvPr/>
          </p:nvSpPr>
          <p:spPr>
            <a:xfrm>
              <a:off x="9145800" y="2629080"/>
              <a:ext cx="880560" cy="884520"/>
            </a:xfrm>
            <a:custGeom>
              <a:avLst/>
              <a:gdLst/>
              <a:ah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6" name="Group 23"/>
          <p:cNvGrpSpPr/>
          <p:nvPr/>
        </p:nvGrpSpPr>
        <p:grpSpPr>
          <a:xfrm>
            <a:off x="9155520" y="5406480"/>
            <a:ext cx="880560" cy="884520"/>
            <a:chOff x="9155520" y="5406480"/>
            <a:chExt cx="880560" cy="884520"/>
          </a:xfrm>
        </p:grpSpPr>
        <p:sp>
          <p:nvSpPr>
            <p:cNvPr id="107" name="CustomShape 24"/>
            <p:cNvSpPr/>
            <p:nvPr/>
          </p:nvSpPr>
          <p:spPr>
            <a:xfrm>
              <a:off x="9155520" y="5406480"/>
              <a:ext cx="880560" cy="884520"/>
            </a:xfrm>
            <a:custGeom>
              <a:avLst/>
              <a:gdLst/>
              <a:ah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8" name="Group 25"/>
          <p:cNvGrpSpPr/>
          <p:nvPr/>
        </p:nvGrpSpPr>
        <p:grpSpPr>
          <a:xfrm>
            <a:off x="9145800" y="4039560"/>
            <a:ext cx="880560" cy="884520"/>
            <a:chOff x="9145800" y="4039560"/>
            <a:chExt cx="880560" cy="884520"/>
          </a:xfrm>
        </p:grpSpPr>
        <p:sp>
          <p:nvSpPr>
            <p:cNvPr id="109" name="CustomShape 26"/>
            <p:cNvSpPr/>
            <p:nvPr/>
          </p:nvSpPr>
          <p:spPr>
            <a:xfrm>
              <a:off x="9145800" y="4039560"/>
              <a:ext cx="880560" cy="884520"/>
            </a:xfrm>
            <a:custGeom>
              <a:avLst/>
              <a:gdLst/>
              <a:ah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0" name="Group 27"/>
          <p:cNvGrpSpPr/>
          <p:nvPr/>
        </p:nvGrpSpPr>
        <p:grpSpPr>
          <a:xfrm>
            <a:off x="9145800" y="6772680"/>
            <a:ext cx="880560" cy="884520"/>
            <a:chOff x="9145800" y="6772680"/>
            <a:chExt cx="880560" cy="884520"/>
          </a:xfrm>
        </p:grpSpPr>
        <p:sp>
          <p:nvSpPr>
            <p:cNvPr id="111" name="CustomShape 28"/>
            <p:cNvSpPr/>
            <p:nvPr/>
          </p:nvSpPr>
          <p:spPr>
            <a:xfrm>
              <a:off x="9145800" y="6772680"/>
              <a:ext cx="880560" cy="884520"/>
            </a:xfrm>
            <a:custGeom>
              <a:avLst/>
              <a:gdLst/>
              <a:ah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2" name="Group 29"/>
          <p:cNvGrpSpPr/>
          <p:nvPr/>
        </p:nvGrpSpPr>
        <p:grpSpPr>
          <a:xfrm>
            <a:off x="1852920" y="2737440"/>
            <a:ext cx="6082560" cy="4217760"/>
            <a:chOff x="1852920" y="2737440"/>
            <a:chExt cx="6082560" cy="4217760"/>
          </a:xfrm>
        </p:grpSpPr>
        <p:sp>
          <p:nvSpPr>
            <p:cNvPr id="113" name="CustomShape 30"/>
            <p:cNvSpPr/>
            <p:nvPr/>
          </p:nvSpPr>
          <p:spPr>
            <a:xfrm>
              <a:off x="1852920" y="2737440"/>
              <a:ext cx="6082560" cy="4217760"/>
            </a:xfrm>
            <a:custGeom>
              <a:avLst/>
              <a:gdLst/>
              <a:ahLst/>
              <a:rect l="l" t="t" r="r" b="b"/>
              <a:pathLst>
                <a:path w="6350000" h="4403656">
                  <a:moveTo>
                    <a:pt x="5332730" y="0"/>
                  </a:moveTo>
                  <a:lnTo>
                    <a:pt x="1017270" y="0"/>
                  </a:lnTo>
                  <a:cubicBezTo>
                    <a:pt x="455930" y="0"/>
                    <a:pt x="0" y="455930"/>
                    <a:pt x="0" y="1017270"/>
                  </a:cubicBezTo>
                  <a:lnTo>
                    <a:pt x="0" y="2166437"/>
                  </a:lnTo>
                  <a:cubicBezTo>
                    <a:pt x="0" y="2654866"/>
                    <a:pt x="455930" y="3110796"/>
                    <a:pt x="1017270" y="3110796"/>
                  </a:cubicBezTo>
                  <a:lnTo>
                    <a:pt x="1800860" y="3110796"/>
                  </a:lnTo>
                  <a:lnTo>
                    <a:pt x="1800860" y="4403656"/>
                  </a:lnTo>
                  <a:lnTo>
                    <a:pt x="2532380" y="3110796"/>
                  </a:lnTo>
                  <a:lnTo>
                    <a:pt x="5332730" y="3110796"/>
                  </a:lnTo>
                  <a:cubicBezTo>
                    <a:pt x="5894070" y="3110796"/>
                    <a:pt x="6350000" y="2654866"/>
                    <a:pt x="6350000" y="2166437"/>
                  </a:cubicBezTo>
                  <a:lnTo>
                    <a:pt x="6350000" y="1017270"/>
                  </a:lnTo>
                  <a:cubicBezTo>
                    <a:pt x="6350000" y="455930"/>
                    <a:pt x="5895340" y="0"/>
                    <a:pt x="5332730" y="0"/>
                  </a:cubicBezTo>
                  <a:lnTo>
                    <a:pt x="5332730" y="0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4" name="CustomShape 31"/>
          <p:cNvSpPr/>
          <p:nvPr/>
        </p:nvSpPr>
        <p:spPr>
          <a:xfrm>
            <a:off x="2959920" y="2984040"/>
            <a:ext cx="4283640" cy="22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8878"/>
              </a:lnSpc>
            </a:pPr>
            <a:r>
              <a:rPr b="0" lang="en-IN" sz="8880" spc="-1" strike="noStrike">
                <a:solidFill>
                  <a:srgbClr val="ffffff"/>
                </a:solidFill>
                <a:latin typeface="DM Sans"/>
                <a:ea typeface="DejaVu Sans"/>
              </a:rPr>
              <a:t>Today's </a:t>
            </a:r>
            <a:endParaRPr b="0" lang="en-IN" sz="8880" spc="-1" strike="noStrike">
              <a:latin typeface="Arial"/>
            </a:endParaRPr>
          </a:p>
          <a:p>
            <a:pPr>
              <a:lnSpc>
                <a:spcPts val="8878"/>
              </a:lnSpc>
            </a:pPr>
            <a:r>
              <a:rPr b="0" lang="en-IN" sz="8880" spc="-1" strike="noStrike">
                <a:solidFill>
                  <a:srgbClr val="ffffff"/>
                </a:solidFill>
                <a:latin typeface="DM Sans"/>
                <a:ea typeface="DejaVu Sans"/>
              </a:rPr>
              <a:t>Agenda</a:t>
            </a:r>
            <a:endParaRPr b="0" lang="en-IN" sz="8880" spc="-1" strike="noStrike">
              <a:latin typeface="Arial"/>
            </a:endParaRPr>
          </a:p>
        </p:txBody>
      </p:sp>
      <p:sp>
        <p:nvSpPr>
          <p:cNvPr id="115" name="CustomShape 32"/>
          <p:cNvSpPr/>
          <p:nvPr/>
        </p:nvSpPr>
        <p:spPr>
          <a:xfrm>
            <a:off x="10275120" y="2746080"/>
            <a:ext cx="5225400" cy="56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4479"/>
              </a:lnSpc>
            </a:pPr>
            <a:r>
              <a:rPr b="0" lang="en-IN" sz="3200" spc="-1" strike="noStrike">
                <a:solidFill>
                  <a:srgbClr val="000000"/>
                </a:solidFill>
                <a:latin typeface="DM Sans"/>
                <a:ea typeface="DejaVu Sans"/>
              </a:rPr>
              <a:t>Introduction to the Session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16" name="CustomShape 33"/>
          <p:cNvSpPr/>
          <p:nvPr/>
        </p:nvSpPr>
        <p:spPr>
          <a:xfrm>
            <a:off x="10275120" y="4175640"/>
            <a:ext cx="6050880" cy="56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4479"/>
              </a:lnSpc>
            </a:pPr>
            <a:r>
              <a:rPr b="0" lang="en-IN" sz="3200" spc="-1" strike="noStrike">
                <a:solidFill>
                  <a:srgbClr val="000000"/>
                </a:solidFill>
                <a:latin typeface="DM Sans"/>
                <a:ea typeface="DejaVu Sans"/>
              </a:rPr>
              <a:t>Team Check-in and Icebreaker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17" name="CustomShape 34"/>
          <p:cNvSpPr/>
          <p:nvPr/>
        </p:nvSpPr>
        <p:spPr>
          <a:xfrm>
            <a:off x="10284480" y="5523120"/>
            <a:ext cx="5225400" cy="56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4479"/>
              </a:lnSpc>
            </a:pPr>
            <a:r>
              <a:rPr b="0" lang="en-IN" sz="3200" spc="-1" strike="noStrike">
                <a:solidFill>
                  <a:srgbClr val="000000"/>
                </a:solidFill>
                <a:latin typeface="DM Sans"/>
                <a:ea typeface="DejaVu Sans"/>
              </a:rPr>
              <a:t>Stop Start Continue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18" name="CustomShape 35"/>
          <p:cNvSpPr/>
          <p:nvPr/>
        </p:nvSpPr>
        <p:spPr>
          <a:xfrm>
            <a:off x="10275120" y="6889320"/>
            <a:ext cx="5391000" cy="56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4479"/>
              </a:lnSpc>
            </a:pPr>
            <a:r>
              <a:rPr b="0" lang="en-IN" sz="3200" spc="-1" strike="noStrike">
                <a:solidFill>
                  <a:srgbClr val="000000"/>
                </a:solidFill>
                <a:latin typeface="DM Sans"/>
                <a:ea typeface="DejaVu Sans"/>
              </a:rPr>
              <a:t>Summary and Action Items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19" name="CustomShape 36"/>
          <p:cNvSpPr/>
          <p:nvPr/>
        </p:nvSpPr>
        <p:spPr>
          <a:xfrm>
            <a:off x="9379440" y="2850840"/>
            <a:ext cx="432720" cy="50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3960"/>
              </a:lnSpc>
            </a:pPr>
            <a:r>
              <a:rPr b="0" lang="en-IN" sz="3600" spc="-1" strike="noStrike">
                <a:solidFill>
                  <a:srgbClr val="ffffff"/>
                </a:solidFill>
                <a:latin typeface="DM Sans Bold"/>
                <a:ea typeface="DejaVu Sans"/>
              </a:rPr>
              <a:t>1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20" name="CustomShape 37"/>
          <p:cNvSpPr/>
          <p:nvPr/>
        </p:nvSpPr>
        <p:spPr>
          <a:xfrm>
            <a:off x="9389160" y="5627880"/>
            <a:ext cx="432720" cy="50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3960"/>
              </a:lnSpc>
            </a:pPr>
            <a:r>
              <a:rPr b="0" lang="en-IN" sz="3600" spc="-1" strike="noStrike">
                <a:solidFill>
                  <a:srgbClr val="ffffff"/>
                </a:solidFill>
                <a:latin typeface="DM Sans Bold"/>
                <a:ea typeface="DejaVu Sans"/>
              </a:rPr>
              <a:t>3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21" name="CustomShape 38"/>
          <p:cNvSpPr/>
          <p:nvPr/>
        </p:nvSpPr>
        <p:spPr>
          <a:xfrm>
            <a:off x="9379440" y="4260960"/>
            <a:ext cx="432720" cy="50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3960"/>
              </a:lnSpc>
            </a:pPr>
            <a:r>
              <a:rPr b="0" lang="en-IN" sz="3600" spc="-1" strike="noStrike">
                <a:solidFill>
                  <a:srgbClr val="ffffff"/>
                </a:solidFill>
                <a:latin typeface="DM Sans Bold"/>
                <a:ea typeface="DejaVu Sans"/>
              </a:rPr>
              <a:t>2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22" name="CustomShape 39"/>
          <p:cNvSpPr/>
          <p:nvPr/>
        </p:nvSpPr>
        <p:spPr>
          <a:xfrm>
            <a:off x="9379440" y="6994080"/>
            <a:ext cx="432720" cy="50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3960"/>
              </a:lnSpc>
            </a:pPr>
            <a:r>
              <a:rPr b="0" lang="en-IN" sz="3600" spc="-1" strike="noStrike">
                <a:solidFill>
                  <a:srgbClr val="ffffff"/>
                </a:solidFill>
                <a:latin typeface="DM Sans Bold"/>
                <a:ea typeface="DejaVu Sans"/>
              </a:rPr>
              <a:t>4</a:t>
            </a:r>
            <a:endParaRPr b="0" lang="en-IN" sz="3600" spc="-1" strike="noStrike">
              <a:latin typeface="Arial"/>
            </a:endParaRPr>
          </a:p>
        </p:txBody>
      </p:sp>
      <p:grpSp>
        <p:nvGrpSpPr>
          <p:cNvPr id="123" name="Group 40"/>
          <p:cNvGrpSpPr/>
          <p:nvPr/>
        </p:nvGrpSpPr>
        <p:grpSpPr>
          <a:xfrm>
            <a:off x="0" y="8629920"/>
            <a:ext cx="17452800" cy="1528920"/>
            <a:chOff x="0" y="8629920"/>
            <a:chExt cx="17452800" cy="1528920"/>
          </a:xfrm>
        </p:grpSpPr>
        <p:pic>
          <p:nvPicPr>
            <p:cNvPr id="124" name="Picture 42" descr=""/>
            <p:cNvPicPr/>
            <p:nvPr/>
          </p:nvPicPr>
          <p:blipFill>
            <a:blip r:embed="rId1"/>
            <a:stretch/>
          </p:blipFill>
          <p:spPr>
            <a:xfrm>
              <a:off x="0" y="8629920"/>
              <a:ext cx="3058200" cy="1528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5" name="CustomShape 41"/>
            <p:cNvSpPr/>
            <p:nvPr/>
          </p:nvSpPr>
          <p:spPr>
            <a:xfrm>
              <a:off x="2594880" y="8808120"/>
              <a:ext cx="1665000" cy="395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3121"/>
                </a:lnSpc>
              </a:pPr>
              <a:r>
                <a:rPr b="0" lang="en-IN" sz="2230" spc="-1" strike="noStrike">
                  <a:solidFill>
                    <a:srgbClr val="000000"/>
                  </a:solidFill>
                  <a:latin typeface="Code Pro"/>
                  <a:ea typeface="DejaVu Sans"/>
                </a:rPr>
                <a:t>Community</a:t>
              </a:r>
              <a:endParaRPr b="0" lang="en-IN" sz="2230" spc="-1" strike="noStrike">
                <a:latin typeface="Arial"/>
              </a:endParaRPr>
            </a:p>
          </p:txBody>
        </p:sp>
        <p:pic>
          <p:nvPicPr>
            <p:cNvPr id="126" name="Picture 44" descr=""/>
            <p:cNvPicPr/>
            <p:nvPr/>
          </p:nvPicPr>
          <p:blipFill>
            <a:blip r:embed="rId2"/>
            <a:stretch/>
          </p:blipFill>
          <p:spPr>
            <a:xfrm>
              <a:off x="3589920" y="9354240"/>
              <a:ext cx="13862880" cy="712080"/>
            </a:xfrm>
            <a:prstGeom prst="rect">
              <a:avLst/>
            </a:prstGeom>
            <a:ln>
              <a:noFill/>
            </a:ln>
          </p:spPr>
        </p:pic>
      </p:grp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 1"/>
          <p:cNvGrpSpPr/>
          <p:nvPr/>
        </p:nvGrpSpPr>
        <p:grpSpPr>
          <a:xfrm>
            <a:off x="-347400" y="8757360"/>
            <a:ext cx="17453160" cy="1528920"/>
            <a:chOff x="-347400" y="8757360"/>
            <a:chExt cx="17453160" cy="1528920"/>
          </a:xfrm>
        </p:grpSpPr>
        <p:pic>
          <p:nvPicPr>
            <p:cNvPr id="128" name="Picture 3" descr=""/>
            <p:cNvPicPr/>
            <p:nvPr/>
          </p:nvPicPr>
          <p:blipFill>
            <a:blip r:embed="rId1"/>
            <a:stretch/>
          </p:blipFill>
          <p:spPr>
            <a:xfrm>
              <a:off x="-347400" y="8757360"/>
              <a:ext cx="3058200" cy="1528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9" name="CustomShape 2"/>
            <p:cNvSpPr/>
            <p:nvPr/>
          </p:nvSpPr>
          <p:spPr>
            <a:xfrm>
              <a:off x="2247480" y="8935560"/>
              <a:ext cx="1665000" cy="395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3121"/>
                </a:lnSpc>
              </a:pPr>
              <a:r>
                <a:rPr b="0" lang="en-IN" sz="2230" spc="-1" strike="noStrike">
                  <a:solidFill>
                    <a:srgbClr val="000000"/>
                  </a:solidFill>
                  <a:latin typeface="Code Pro"/>
                  <a:ea typeface="DejaVu Sans"/>
                </a:rPr>
                <a:t>Community</a:t>
              </a:r>
              <a:endParaRPr b="0" lang="en-IN" sz="2230" spc="-1" strike="noStrike">
                <a:latin typeface="Arial"/>
              </a:endParaRPr>
            </a:p>
          </p:txBody>
        </p:sp>
        <p:pic>
          <p:nvPicPr>
            <p:cNvPr id="130" name="Picture 5" descr=""/>
            <p:cNvPicPr/>
            <p:nvPr/>
          </p:nvPicPr>
          <p:blipFill>
            <a:blip r:embed="rId2"/>
            <a:stretch/>
          </p:blipFill>
          <p:spPr>
            <a:xfrm>
              <a:off x="3242880" y="9481680"/>
              <a:ext cx="13862880" cy="7120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31" name="CustomShape 3"/>
          <p:cNvSpPr/>
          <p:nvPr/>
        </p:nvSpPr>
        <p:spPr>
          <a:xfrm>
            <a:off x="0" y="0"/>
            <a:ext cx="18287280" cy="799560"/>
          </a:xfrm>
          <a:prstGeom prst="rect">
            <a:avLst/>
          </a:prstGeom>
          <a:solidFill>
            <a:srgbClr val="0070c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4"/>
          <p:cNvSpPr/>
          <p:nvPr/>
        </p:nvSpPr>
        <p:spPr>
          <a:xfrm>
            <a:off x="1600200" y="3238560"/>
            <a:ext cx="14020200" cy="40377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This session is to discuss to study and redesign an application infra deployed to AWS</a:t>
            </a:r>
            <a:endParaRPr b="0" lang="en-IN" sz="36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"/>
          <p:cNvGrpSpPr/>
          <p:nvPr/>
        </p:nvGrpSpPr>
        <p:grpSpPr>
          <a:xfrm>
            <a:off x="-347400" y="8757360"/>
            <a:ext cx="17453160" cy="1528920"/>
            <a:chOff x="-347400" y="8757360"/>
            <a:chExt cx="17453160" cy="1528920"/>
          </a:xfrm>
        </p:grpSpPr>
        <p:pic>
          <p:nvPicPr>
            <p:cNvPr id="134" name="Picture 3" descr=""/>
            <p:cNvPicPr/>
            <p:nvPr/>
          </p:nvPicPr>
          <p:blipFill>
            <a:blip r:embed="rId1"/>
            <a:stretch/>
          </p:blipFill>
          <p:spPr>
            <a:xfrm>
              <a:off x="-347400" y="8757360"/>
              <a:ext cx="3058200" cy="1528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5" name="CustomShape 2"/>
            <p:cNvSpPr/>
            <p:nvPr/>
          </p:nvSpPr>
          <p:spPr>
            <a:xfrm>
              <a:off x="2247480" y="8935560"/>
              <a:ext cx="1665000" cy="395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3121"/>
                </a:lnSpc>
              </a:pPr>
              <a:r>
                <a:rPr b="0" lang="en-IN" sz="2230" spc="-1" strike="noStrike">
                  <a:solidFill>
                    <a:srgbClr val="000000"/>
                  </a:solidFill>
                  <a:latin typeface="Code Pro"/>
                  <a:ea typeface="DejaVu Sans"/>
                </a:rPr>
                <a:t>Community</a:t>
              </a:r>
              <a:endParaRPr b="0" lang="en-IN" sz="2230" spc="-1" strike="noStrike">
                <a:latin typeface="Arial"/>
              </a:endParaRPr>
            </a:p>
          </p:txBody>
        </p:sp>
        <p:pic>
          <p:nvPicPr>
            <p:cNvPr id="136" name="Picture 5" descr=""/>
            <p:cNvPicPr/>
            <p:nvPr/>
          </p:nvPicPr>
          <p:blipFill>
            <a:blip r:embed="rId2"/>
            <a:stretch/>
          </p:blipFill>
          <p:spPr>
            <a:xfrm>
              <a:off x="3242880" y="9481680"/>
              <a:ext cx="13862880" cy="7120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37" name="CustomShape 3"/>
          <p:cNvSpPr/>
          <p:nvPr/>
        </p:nvSpPr>
        <p:spPr>
          <a:xfrm>
            <a:off x="0" y="0"/>
            <a:ext cx="18287280" cy="799560"/>
          </a:xfrm>
          <a:prstGeom prst="rect">
            <a:avLst/>
          </a:prstGeom>
          <a:solidFill>
            <a:srgbClr val="0070c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4"/>
          <p:cNvSpPr/>
          <p:nvPr/>
        </p:nvSpPr>
        <p:spPr>
          <a:xfrm>
            <a:off x="1600200" y="3238560"/>
            <a:ext cx="14020200" cy="40377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What is current architecture?</a:t>
            </a:r>
            <a:br/>
            <a:r>
              <a:rPr b="0" lang="en-IN" sz="3600" spc="-1" strike="noStrike">
                <a:solidFill>
                  <a:srgbClr val="000000"/>
                </a:solidFill>
                <a:latin typeface="Arial"/>
                <a:ea typeface="Microsoft YaHei"/>
              </a:rPr>
              <a:t>We have a web application deployed in aws with simple architecture using ec2 instance, RDS, nat gateway, Load balancer and Route 53</a:t>
            </a:r>
            <a:endParaRPr b="0" lang="en-IN" sz="36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roup 1"/>
          <p:cNvGrpSpPr/>
          <p:nvPr/>
        </p:nvGrpSpPr>
        <p:grpSpPr>
          <a:xfrm>
            <a:off x="-347400" y="8757360"/>
            <a:ext cx="17453160" cy="1528920"/>
            <a:chOff x="-347400" y="8757360"/>
            <a:chExt cx="17453160" cy="1528920"/>
          </a:xfrm>
        </p:grpSpPr>
        <p:pic>
          <p:nvPicPr>
            <p:cNvPr id="140" name="Picture 3" descr=""/>
            <p:cNvPicPr/>
            <p:nvPr/>
          </p:nvPicPr>
          <p:blipFill>
            <a:blip r:embed="rId1"/>
            <a:stretch/>
          </p:blipFill>
          <p:spPr>
            <a:xfrm>
              <a:off x="-347400" y="8757360"/>
              <a:ext cx="3058200" cy="1528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41" name="CustomShape 2"/>
            <p:cNvSpPr/>
            <p:nvPr/>
          </p:nvSpPr>
          <p:spPr>
            <a:xfrm>
              <a:off x="2247480" y="8935560"/>
              <a:ext cx="1665000" cy="395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3121"/>
                </a:lnSpc>
              </a:pPr>
              <a:r>
                <a:rPr b="0" lang="en-IN" sz="2230" spc="-1" strike="noStrike">
                  <a:solidFill>
                    <a:srgbClr val="000000"/>
                  </a:solidFill>
                  <a:latin typeface="Code Pro"/>
                  <a:ea typeface="DejaVu Sans"/>
                </a:rPr>
                <a:t>Community</a:t>
              </a:r>
              <a:endParaRPr b="0" lang="en-IN" sz="2230" spc="-1" strike="noStrike">
                <a:latin typeface="Arial"/>
              </a:endParaRPr>
            </a:p>
          </p:txBody>
        </p:sp>
        <p:pic>
          <p:nvPicPr>
            <p:cNvPr id="142" name="Picture 5" descr=""/>
            <p:cNvPicPr/>
            <p:nvPr/>
          </p:nvPicPr>
          <p:blipFill>
            <a:blip r:embed="rId2"/>
            <a:stretch/>
          </p:blipFill>
          <p:spPr>
            <a:xfrm>
              <a:off x="3242880" y="9481680"/>
              <a:ext cx="13862880" cy="7120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43" name="CustomShape 3"/>
          <p:cNvSpPr/>
          <p:nvPr/>
        </p:nvSpPr>
        <p:spPr>
          <a:xfrm>
            <a:off x="0" y="0"/>
            <a:ext cx="18287280" cy="799560"/>
          </a:xfrm>
          <a:prstGeom prst="rect">
            <a:avLst/>
          </a:prstGeom>
          <a:solidFill>
            <a:srgbClr val="0070c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4"/>
          <p:cNvSpPr/>
          <p:nvPr/>
        </p:nvSpPr>
        <p:spPr>
          <a:xfrm>
            <a:off x="1600200" y="3238560"/>
            <a:ext cx="14020200" cy="40377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What are the areas we need to improve w.r.to current infra?</a:t>
            </a:r>
            <a:endParaRPr b="0" lang="en-IN" sz="3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1. Latency due to static contents</a:t>
            </a:r>
            <a:endParaRPr b="0" lang="en-IN" sz="3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2. No CDN to improve the loading speed</a:t>
            </a:r>
            <a:endParaRPr b="0" lang="en-IN" sz="3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3. No auto scaling implemented in two zones where the app is deployed</a:t>
            </a:r>
            <a:endParaRPr b="0" lang="en-IN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36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 1"/>
          <p:cNvGrpSpPr/>
          <p:nvPr/>
        </p:nvGrpSpPr>
        <p:grpSpPr>
          <a:xfrm>
            <a:off x="-347400" y="8757360"/>
            <a:ext cx="17453160" cy="1528920"/>
            <a:chOff x="-347400" y="8757360"/>
            <a:chExt cx="17453160" cy="1528920"/>
          </a:xfrm>
        </p:grpSpPr>
        <p:pic>
          <p:nvPicPr>
            <p:cNvPr id="146" name="Picture 3" descr=""/>
            <p:cNvPicPr/>
            <p:nvPr/>
          </p:nvPicPr>
          <p:blipFill>
            <a:blip r:embed="rId1"/>
            <a:stretch/>
          </p:blipFill>
          <p:spPr>
            <a:xfrm>
              <a:off x="-347400" y="8757360"/>
              <a:ext cx="3058200" cy="1528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47" name="CustomShape 2"/>
            <p:cNvSpPr/>
            <p:nvPr/>
          </p:nvSpPr>
          <p:spPr>
            <a:xfrm>
              <a:off x="2247480" y="8935560"/>
              <a:ext cx="1665000" cy="395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3121"/>
                </a:lnSpc>
              </a:pPr>
              <a:r>
                <a:rPr b="0" lang="en-IN" sz="2230" spc="-1" strike="noStrike">
                  <a:solidFill>
                    <a:srgbClr val="000000"/>
                  </a:solidFill>
                  <a:latin typeface="Code Pro"/>
                  <a:ea typeface="DejaVu Sans"/>
                </a:rPr>
                <a:t>Community</a:t>
              </a:r>
              <a:endParaRPr b="0" lang="en-IN" sz="2230" spc="-1" strike="noStrike">
                <a:latin typeface="Arial"/>
              </a:endParaRPr>
            </a:p>
          </p:txBody>
        </p:sp>
        <p:pic>
          <p:nvPicPr>
            <p:cNvPr id="148" name="Picture 5" descr=""/>
            <p:cNvPicPr/>
            <p:nvPr/>
          </p:nvPicPr>
          <p:blipFill>
            <a:blip r:embed="rId2"/>
            <a:stretch/>
          </p:blipFill>
          <p:spPr>
            <a:xfrm>
              <a:off x="3242880" y="9481680"/>
              <a:ext cx="13862880" cy="7120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49" name="CustomShape 3"/>
          <p:cNvSpPr/>
          <p:nvPr/>
        </p:nvSpPr>
        <p:spPr>
          <a:xfrm>
            <a:off x="0" y="0"/>
            <a:ext cx="18287280" cy="799560"/>
          </a:xfrm>
          <a:prstGeom prst="rect">
            <a:avLst/>
          </a:prstGeom>
          <a:solidFill>
            <a:srgbClr val="0070c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4"/>
          <p:cNvSpPr/>
          <p:nvPr/>
        </p:nvSpPr>
        <p:spPr>
          <a:xfrm>
            <a:off x="1296000" y="1440000"/>
            <a:ext cx="14020200" cy="9370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Current architecture</a:t>
            </a:r>
            <a:endParaRPr b="0" lang="en-IN" sz="3600" spc="-1" strike="noStrike"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3"/>
          <a:stretch/>
        </p:blipFill>
        <p:spPr>
          <a:xfrm>
            <a:off x="5225400" y="2664000"/>
            <a:ext cx="6438240" cy="619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</TotalTime>
  <Application>LibreOffice/6.0.3.2$Windows_X86_64 LibreOffice_project/8f48d515416608e3a835360314dac7e47fd0b821</Application>
  <Words>191</Words>
  <Paragraphs>32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language>en-IN</dc:language>
  <cp:lastModifiedBy/>
  <dcterms:modified xsi:type="dcterms:W3CDTF">2023-01-01T23:07:46Z</dcterms:modified>
  <cp:revision>8</cp:revision>
  <dc:subject/>
  <dc:title>PPT-Template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7</vt:i4>
  </property>
</Properties>
</file>